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notesMasterIdLst>
    <p:notesMasterId r:id="rId17"/>
  </p:notesMasterIdLst>
  <p:sldIdLst>
    <p:sldId id="265" r:id="rId2"/>
    <p:sldId id="294" r:id="rId3"/>
    <p:sldId id="318" r:id="rId4"/>
    <p:sldId id="320" r:id="rId5"/>
    <p:sldId id="321" r:id="rId6"/>
    <p:sldId id="322" r:id="rId7"/>
    <p:sldId id="324" r:id="rId8"/>
    <p:sldId id="325" r:id="rId9"/>
    <p:sldId id="326" r:id="rId10"/>
    <p:sldId id="327" r:id="rId11"/>
    <p:sldId id="328" r:id="rId12"/>
    <p:sldId id="329" r:id="rId13"/>
    <p:sldId id="330" r:id="rId14"/>
    <p:sldId id="331" r:id="rId15"/>
    <p:sldId id="317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3" autoAdjust="0"/>
    <p:restoredTop sz="94624" autoAdjust="0"/>
  </p:normalViewPr>
  <p:slideViewPr>
    <p:cSldViewPr>
      <p:cViewPr varScale="1">
        <p:scale>
          <a:sx n="71" d="100"/>
          <a:sy n="71" d="100"/>
        </p:scale>
        <p:origin x="143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8227BA-F408-4BC4-B5E6-20B342C3F915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F62920-1C9B-43CC-8A35-2429A8E112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53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41ED2EB5-5B5B-4574-B45F-134E95B54D31}" type="slidenum">
              <a:rPr lang="ru-RU" altLang="ru-RU">
                <a:solidFill>
                  <a:prstClr val="black"/>
                </a:solidFill>
              </a:rPr>
              <a:pPr/>
              <a:t>5</a:t>
            </a:fld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5668783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90488B-5493-424A-8342-1B4366AC8101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975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161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085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85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265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098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665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166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365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76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218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0754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643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241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366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132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77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60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-396552" y="1988840"/>
            <a:ext cx="9865096" cy="2262781"/>
          </a:xfrm>
        </p:spPr>
        <p:txBody>
          <a:bodyPr>
            <a:noAutofit/>
          </a:bodyPr>
          <a:lstStyle/>
          <a:p>
            <a:pPr algn="ctr"/>
            <a:r>
              <a:rPr lang="kk-KZ" b="1" dirty="0" smtClean="0"/>
              <a:t>Транспортное планирование городов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417927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700808"/>
            <a:ext cx="8280920" cy="3168352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/>
              <a:t>Тема </a:t>
            </a:r>
            <a:r>
              <a:rPr lang="ru-RU" sz="4800" dirty="0"/>
              <a:t>1. Лекция 1 </a:t>
            </a: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dirty="0"/>
              <a:t>Основные тенденции в дорожном планировании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491747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/>
          </p:nvPr>
        </p:nvGraphicFramePr>
        <p:xfrm>
          <a:off x="613649" y="936444"/>
          <a:ext cx="7975031" cy="5370676"/>
        </p:xfrm>
        <a:graphic>
          <a:graphicData uri="http://schemas.openxmlformats.org/drawingml/2006/table">
            <a:tbl>
              <a:tblPr/>
              <a:tblGrid>
                <a:gridCol w="55434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7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660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Показатель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Годы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66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1990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</a:t>
                      </a:r>
                      <a:endParaRPr lang="ru-RU" sz="1800" b="1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2014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9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baseline="0" dirty="0" smtClean="0">
                          <a:effectLst/>
                          <a:latin typeface="+mn-lt"/>
                        </a:rPr>
                        <a:t>   </a:t>
                      </a:r>
                      <a:r>
                        <a:rPr lang="ru-RU" sz="1400" b="0" i="0" u="none" strike="noStrike" dirty="0" smtClean="0">
                          <a:effectLst/>
                          <a:latin typeface="+mn-lt"/>
                        </a:rPr>
                        <a:t>Численность </a:t>
                      </a:r>
                      <a:r>
                        <a:rPr lang="ru-RU" sz="1400" b="0" i="0" u="none" strike="noStrike" dirty="0">
                          <a:effectLst/>
                          <a:latin typeface="+mn-lt"/>
                        </a:rPr>
                        <a:t>городского населения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>
                        <a:latin typeface="+mn-lt"/>
                      </a:endParaRP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930">
                <a:tc>
                  <a:txBody>
                    <a:bodyPr/>
                    <a:lstStyle/>
                    <a:p>
                      <a:pPr marL="0" indent="358775" algn="l" fontAlgn="b"/>
                      <a:r>
                        <a:rPr lang="ru-RU" sz="1400" b="0" i="0" u="none" strike="noStrike" dirty="0">
                          <a:effectLst/>
                          <a:latin typeface="+mn-lt"/>
                        </a:rPr>
                        <a:t>- млн</a:t>
                      </a:r>
                      <a:r>
                        <a:rPr lang="ru-RU" sz="1400" b="0" i="0" u="none" strike="noStrike" dirty="0" smtClean="0">
                          <a:effectLst/>
                          <a:latin typeface="+mn-lt"/>
                        </a:rPr>
                        <a:t>. человек</a:t>
                      </a:r>
                      <a:endParaRPr lang="ru-RU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+mn-lt"/>
                        </a:rPr>
                        <a:t>109,4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105,4</a:t>
                      </a:r>
                      <a:endParaRPr lang="ru-RU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effectLst/>
                          <a:latin typeface="+mn-lt"/>
                        </a:rPr>
                        <a:t>106,6</a:t>
                      </a:r>
                      <a:endParaRPr lang="ru-RU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930">
                <a:tc>
                  <a:txBody>
                    <a:bodyPr/>
                    <a:lstStyle/>
                    <a:p>
                      <a:pPr marL="0" indent="358775" algn="l" fontAlgn="b"/>
                      <a:r>
                        <a:rPr lang="ru-RU" sz="1400" b="0" i="0" u="none" strike="noStrike" dirty="0">
                          <a:effectLst/>
                          <a:latin typeface="+mn-lt"/>
                        </a:rPr>
                        <a:t>-%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+mn-lt"/>
                        </a:rPr>
                        <a:t>74%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effectLst/>
                          <a:latin typeface="+mn-lt"/>
                        </a:rPr>
                        <a:t>74%</a:t>
                      </a:r>
                      <a:endParaRPr lang="ru-RU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+mn-lt"/>
                        </a:rPr>
                        <a:t>74%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9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baseline="0" dirty="0" smtClean="0">
                          <a:effectLst/>
                          <a:latin typeface="+mn-lt"/>
                        </a:rPr>
                        <a:t>  </a:t>
                      </a:r>
                      <a:r>
                        <a:rPr lang="ru-RU" sz="1400" b="0" i="0" u="none" strike="noStrike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ru-RU" sz="1400" b="0" i="0" u="none" strike="noStrike" dirty="0">
                          <a:effectLst/>
                          <a:latin typeface="+mn-lt"/>
                        </a:rPr>
                        <a:t>Общее число городов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+mn-lt"/>
                        </a:rPr>
                        <a:t>1040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1100</a:t>
                      </a:r>
                      <a:endParaRPr lang="ru-RU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effectLst/>
                          <a:latin typeface="+mn-lt"/>
                        </a:rPr>
                        <a:t>1115</a:t>
                      </a:r>
                      <a:endParaRPr lang="ru-RU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9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baseline="0" dirty="0" smtClean="0">
                          <a:effectLst/>
                          <a:latin typeface="+mn-lt"/>
                        </a:rPr>
                        <a:t>   </a:t>
                      </a:r>
                      <a:r>
                        <a:rPr lang="ru-RU" sz="1400" b="0" i="0" u="none" strike="noStrike" dirty="0" smtClean="0">
                          <a:effectLst/>
                          <a:latin typeface="+mn-lt"/>
                        </a:rPr>
                        <a:t>Число </a:t>
                      </a:r>
                      <a:r>
                        <a:rPr lang="ru-RU" sz="1400" b="0" i="0" u="none" strike="noStrike" dirty="0">
                          <a:effectLst/>
                          <a:latin typeface="+mn-lt"/>
                        </a:rPr>
                        <a:t>городов с населением более 500 </a:t>
                      </a:r>
                      <a:r>
                        <a:rPr lang="ru-RU" sz="1400" b="0" i="0" u="none" strike="noStrike" dirty="0" err="1">
                          <a:effectLst/>
                          <a:latin typeface="+mn-lt"/>
                        </a:rPr>
                        <a:t>тыс.чел</a:t>
                      </a:r>
                      <a:r>
                        <a:rPr lang="ru-RU" sz="1400" b="0" i="0" u="none" strike="noStrike" dirty="0"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  <a:endParaRPr lang="ru-RU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effectLst/>
                          <a:latin typeface="+mn-lt"/>
                        </a:rPr>
                        <a:t>36</a:t>
                      </a:r>
                      <a:endParaRPr lang="ru-RU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9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baseline="0" dirty="0" smtClean="0">
                          <a:effectLst/>
                          <a:latin typeface="+mn-lt"/>
                        </a:rPr>
                        <a:t>   </a:t>
                      </a:r>
                      <a:r>
                        <a:rPr lang="ru-RU" sz="1400" b="0" i="0" u="none" strike="noStrike" dirty="0" smtClean="0">
                          <a:effectLst/>
                          <a:latin typeface="+mn-lt"/>
                        </a:rPr>
                        <a:t>Доля </a:t>
                      </a:r>
                      <a:r>
                        <a:rPr lang="ru-RU" sz="1400" b="0" i="0" u="none" strike="noStrike" dirty="0">
                          <a:effectLst/>
                          <a:latin typeface="+mn-lt"/>
                        </a:rPr>
                        <a:t>проживающего в них населения, %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+mn-lt"/>
                        </a:rPr>
                        <a:t>13%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45%</a:t>
                      </a:r>
                      <a:endParaRPr lang="ru-RU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effectLst/>
                          <a:latin typeface="+mn-lt"/>
                        </a:rPr>
                        <a:t>44%</a:t>
                      </a:r>
                      <a:endParaRPr lang="ru-RU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19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baseline="0" dirty="0" smtClean="0">
                          <a:effectLst/>
                          <a:latin typeface="+mn-lt"/>
                        </a:rPr>
                        <a:t>   </a:t>
                      </a:r>
                      <a:r>
                        <a:rPr lang="ru-RU" sz="1400" b="0" i="0" u="none" strike="noStrike" dirty="0" smtClean="0">
                          <a:effectLst/>
                          <a:latin typeface="+mn-lt"/>
                        </a:rPr>
                        <a:t>Число </a:t>
                      </a:r>
                      <a:r>
                        <a:rPr lang="ru-RU" sz="1400" b="0" i="0" u="none" strike="noStrike" dirty="0">
                          <a:effectLst/>
                          <a:latin typeface="+mn-lt"/>
                        </a:rPr>
                        <a:t>городов с населением более 1 млн. чел.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endParaRPr lang="ru-RU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effectLst/>
                          <a:latin typeface="+mn-lt"/>
                        </a:rPr>
                        <a:t>15</a:t>
                      </a:r>
                      <a:endParaRPr lang="ru-RU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19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baseline="0" dirty="0" smtClean="0">
                          <a:effectLst/>
                          <a:latin typeface="+mn-lt"/>
                        </a:rPr>
                        <a:t>   </a:t>
                      </a:r>
                      <a:r>
                        <a:rPr lang="ru-RU" sz="1400" b="0" i="0" u="none" strike="noStrike" dirty="0" smtClean="0">
                          <a:effectLst/>
                          <a:latin typeface="+mn-lt"/>
                        </a:rPr>
                        <a:t>Доля </a:t>
                      </a:r>
                      <a:r>
                        <a:rPr lang="ru-RU" sz="1400" b="0" i="0" u="none" strike="noStrike" dirty="0">
                          <a:effectLst/>
                          <a:latin typeface="+mn-lt"/>
                        </a:rPr>
                        <a:t>проживающего в них населения, %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23%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29%</a:t>
                      </a:r>
                      <a:endParaRPr lang="ru-RU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30%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19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baseline="0" dirty="0" smtClean="0">
                          <a:effectLst/>
                          <a:latin typeface="+mn-lt"/>
                        </a:rPr>
                        <a:t>   </a:t>
                      </a:r>
                      <a:r>
                        <a:rPr lang="ru-RU" sz="1400" b="0" i="0" u="none" strike="noStrike" dirty="0" smtClean="0">
                          <a:effectLst/>
                          <a:latin typeface="+mn-lt"/>
                        </a:rPr>
                        <a:t>Число посёлков </a:t>
                      </a:r>
                      <a:r>
                        <a:rPr lang="ru-RU" sz="1400" b="0" i="0" u="none" strike="noStrike" dirty="0">
                          <a:effectLst/>
                          <a:latin typeface="+mn-lt"/>
                        </a:rPr>
                        <a:t>городского типа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+mn-lt"/>
                        </a:rPr>
                        <a:t>2193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1286</a:t>
                      </a:r>
                      <a:endParaRPr lang="ru-RU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effectLst/>
                          <a:latin typeface="+mn-lt"/>
                        </a:rPr>
                        <a:t>1200</a:t>
                      </a:r>
                      <a:endParaRPr lang="ru-RU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19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baseline="0" dirty="0" smtClean="0">
                          <a:effectLst/>
                          <a:latin typeface="+mn-lt"/>
                        </a:rPr>
                        <a:t>   </a:t>
                      </a:r>
                      <a:r>
                        <a:rPr lang="ru-RU" sz="1400" b="0" i="0" u="none" strike="noStrike" dirty="0" smtClean="0">
                          <a:effectLst/>
                          <a:latin typeface="+mn-lt"/>
                        </a:rPr>
                        <a:t>Численность </a:t>
                      </a:r>
                      <a:r>
                        <a:rPr lang="ru-RU" sz="1400" b="0" i="0" u="none" strike="noStrike" dirty="0">
                          <a:effectLst/>
                          <a:latin typeface="+mn-lt"/>
                        </a:rPr>
                        <a:t>проживающего в них населения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+mn-lt"/>
                        </a:rPr>
                        <a:t>12,5%</a:t>
                      </a: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7,8%</a:t>
                      </a:r>
                      <a:endParaRPr lang="ru-RU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effectLst/>
                          <a:latin typeface="+mn-lt"/>
                        </a:rPr>
                        <a:t>Нет данных</a:t>
                      </a:r>
                      <a:endParaRPr lang="ru-RU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19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effectLst/>
                          <a:latin typeface="+mn-lt"/>
                        </a:rPr>
                        <a:t>Численность автомобилей, млн. единиц</a:t>
                      </a:r>
                      <a:endParaRPr lang="ru-RU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12,7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40,7</a:t>
                      </a:r>
                      <a:endParaRPr lang="ru-RU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effectLst/>
                          <a:latin typeface="+mn-lt"/>
                        </a:rPr>
                        <a:t>50,5</a:t>
                      </a:r>
                      <a:endParaRPr lang="ru-RU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1930">
                <a:tc>
                  <a:txBody>
                    <a:bodyPr/>
                    <a:lstStyle/>
                    <a:p>
                      <a:pPr marL="0" indent="358775" algn="l" fontAlgn="b"/>
                      <a:r>
                        <a:rPr lang="ru-RU" sz="1400" b="0" i="0" u="none" strike="noStrike" dirty="0" smtClean="0">
                          <a:effectLst/>
                          <a:latin typeface="+mn-lt"/>
                        </a:rPr>
                        <a:t>- в т.ч. легковых</a:t>
                      </a:r>
                      <a:endParaRPr lang="ru-RU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8,6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34,4</a:t>
                      </a:r>
                      <a:endParaRPr lang="ru-RU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effectLst/>
                          <a:latin typeface="+mn-lt"/>
                        </a:rPr>
                        <a:t>43,4</a:t>
                      </a:r>
                      <a:endParaRPr lang="ru-RU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4" marR="9524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223" name="TextBox 5"/>
          <p:cNvSpPr txBox="1">
            <a:spLocks noChangeArrowheads="1"/>
          </p:cNvSpPr>
          <p:nvPr/>
        </p:nvSpPr>
        <p:spPr bwMode="auto">
          <a:xfrm>
            <a:off x="1148487" y="0"/>
            <a:ext cx="7732166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Процессы урбанизации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и автомобилизации 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7C44A-E43D-4BE7-ADC3-409E20575D05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808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166774" y="0"/>
            <a:ext cx="7728509" cy="92171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Негативные  последствия  </a:t>
            </a:r>
            <a:b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автотранспортной  деятельности</a:t>
            </a: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8931" y="1376772"/>
            <a:ext cx="7956883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446088" algn="just">
              <a:spcBef>
                <a:spcPts val="1200"/>
              </a:spcBef>
              <a:buFont typeface="Wingdings" pitchFamily="2" charset="2"/>
              <a:buChar char="q"/>
            </a:pPr>
            <a:r>
              <a:rPr lang="ru-RU" sz="2400" dirty="0" smtClean="0"/>
              <a:t>Транспортные заторы (задержки в доставке пассажиров и грузов) приводят к ежегодным потерям, оцениваемым в 7-9% ВВП;</a:t>
            </a:r>
          </a:p>
          <a:p>
            <a:pPr marL="446088" indent="-446088" algn="just">
              <a:spcBef>
                <a:spcPts val="1200"/>
              </a:spcBef>
              <a:buFont typeface="Wingdings" pitchFamily="2" charset="2"/>
              <a:buChar char="q"/>
            </a:pPr>
            <a:r>
              <a:rPr lang="ru-RU" sz="2400" dirty="0" smtClean="0"/>
              <a:t>Выбросы загрязняющих веществ, рост смертности и заболеваемости (1-2% ВВП);</a:t>
            </a:r>
          </a:p>
          <a:p>
            <a:pPr marL="446088" indent="-446088" algn="just">
              <a:spcBef>
                <a:spcPts val="1200"/>
              </a:spcBef>
              <a:buFont typeface="Wingdings" pitchFamily="2" charset="2"/>
              <a:buChar char="q"/>
            </a:pPr>
            <a:r>
              <a:rPr lang="ru-RU" sz="2400" dirty="0" smtClean="0"/>
              <a:t>Дорожно-транспортная аварийность (1-2% ВВП);</a:t>
            </a:r>
          </a:p>
          <a:p>
            <a:pPr marL="446088" indent="-446088" algn="just">
              <a:spcBef>
                <a:spcPts val="1200"/>
              </a:spcBef>
              <a:buFont typeface="Wingdings" pitchFamily="2" charset="2"/>
              <a:buChar char="q"/>
            </a:pPr>
            <a:r>
              <a:rPr lang="ru-RU" sz="2400" dirty="0" smtClean="0"/>
              <a:t>Некомпенсируемое разрушение автомобильных дорог (</a:t>
            </a:r>
            <a:r>
              <a:rPr lang="en-US" sz="2400" dirty="0" smtClean="0"/>
              <a:t>&gt;50% </a:t>
            </a:r>
            <a:r>
              <a:rPr lang="ru-RU" sz="2400" dirty="0" smtClean="0"/>
              <a:t>дорог не соответствуют нормативным требованиям) – потери бюджета до 6% ВВП. </a:t>
            </a:r>
            <a:endParaRPr lang="ru-RU" sz="24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7C44A-E43D-4BE7-ADC3-409E20575D05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57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Line 36"/>
          <p:cNvSpPr>
            <a:spLocks noChangeShapeType="1"/>
          </p:cNvSpPr>
          <p:nvPr/>
        </p:nvSpPr>
        <p:spPr bwMode="auto">
          <a:xfrm>
            <a:off x="706438" y="3416300"/>
            <a:ext cx="8437562" cy="0"/>
          </a:xfrm>
          <a:prstGeom prst="line">
            <a:avLst/>
          </a:prstGeom>
          <a:noFill/>
          <a:ln w="63500">
            <a:solidFill>
              <a:srgbClr val="0070C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0482" name="Oval 26"/>
          <p:cNvSpPr>
            <a:spLocks noChangeArrowheads="1"/>
          </p:cNvSpPr>
          <p:nvPr/>
        </p:nvSpPr>
        <p:spPr bwMode="auto">
          <a:xfrm>
            <a:off x="3606800" y="2959100"/>
            <a:ext cx="2676525" cy="863600"/>
          </a:xfrm>
          <a:prstGeom prst="ellipse">
            <a:avLst/>
          </a:prstGeom>
          <a:solidFill>
            <a:srgbClr val="CCFFFF"/>
          </a:solidFill>
          <a:ln w="25400" algn="ctr">
            <a:solidFill>
              <a:schemeClr val="tx2"/>
            </a:solidFill>
            <a:miter lim="800000"/>
            <a:headEnd/>
            <a:tailEnd/>
          </a:ln>
        </p:spPr>
        <p:txBody>
          <a:bodyPr lIns="54000" tIns="10800" rIns="54000" bIns="10800"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ts val="300"/>
              </a:spcBef>
              <a:spcAft>
                <a:spcPct val="0"/>
              </a:spcAft>
            </a:pPr>
            <a:r>
              <a:rPr lang="ru-RU" altLang="ru-RU" i="1">
                <a:solidFill>
                  <a:srgbClr val="000000"/>
                </a:solidFill>
                <a:latin typeface="Calibri" pitchFamily="34" charset="0"/>
              </a:rPr>
              <a:t>Уровень </a:t>
            </a:r>
          </a:p>
          <a:p>
            <a:pPr algn="ctr" fontAlgn="base">
              <a:spcBef>
                <a:spcPts val="300"/>
              </a:spcBef>
              <a:spcAft>
                <a:spcPct val="0"/>
              </a:spcAft>
            </a:pPr>
            <a:r>
              <a:rPr lang="ru-RU" altLang="ru-RU" i="1">
                <a:solidFill>
                  <a:srgbClr val="000000"/>
                </a:solidFill>
                <a:latin typeface="Calibri" pitchFamily="34" charset="0"/>
              </a:rPr>
              <a:t>загруженности УДС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155802" y="0"/>
            <a:ext cx="7746796" cy="1009650"/>
          </a:xfrm>
        </p:spPr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itchFamily="34" charset="0"/>
              </a:rPr>
              <a:t>Факторы, определяющие уровень загруженности городских УДС</a:t>
            </a:r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3902075" y="4902200"/>
            <a:ext cx="2133600" cy="571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28398" dir="1593903" algn="ctr" rotWithShape="0">
              <a:schemeClr val="bg2"/>
            </a:outerShdw>
          </a:effectLst>
        </p:spPr>
        <p:txBody>
          <a:bodyPr lIns="54000" rIns="54000"/>
          <a:lstStyle/>
          <a:p>
            <a:pPr algn="ctr" fontAlgn="base">
              <a:spcBef>
                <a:spcPts val="300"/>
              </a:spcBef>
              <a:spcAft>
                <a:spcPct val="0"/>
              </a:spcAft>
              <a:defRPr/>
            </a:pPr>
            <a:r>
              <a:rPr lang="ru-RU" sz="1400" b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Уровень спроса на перевозки</a:t>
            </a:r>
          </a:p>
          <a:p>
            <a:pPr algn="ctr" fontAlgn="base">
              <a:spcBef>
                <a:spcPts val="300"/>
              </a:spcBef>
              <a:spcAft>
                <a:spcPct val="0"/>
              </a:spcAft>
              <a:defRPr/>
            </a:pPr>
            <a:endParaRPr lang="ru-RU" sz="1400" b="1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2527300" y="1044575"/>
            <a:ext cx="1312863" cy="763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28398" dir="1593903" algn="ctr" rotWithShape="0">
              <a:schemeClr val="bg2"/>
            </a:outerShdw>
          </a:effectLst>
        </p:spPr>
        <p:txBody>
          <a:bodyPr lIns="54000" rIns="5400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Организация дорожного движения</a:t>
            </a:r>
          </a:p>
        </p:txBody>
      </p:sp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4267200" y="1042988"/>
            <a:ext cx="1312863" cy="7635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28398" dir="1593903" algn="ctr" rotWithShape="0">
              <a:schemeClr val="bg2"/>
            </a:outerShdw>
          </a:effectLst>
        </p:spPr>
        <p:txBody>
          <a:bodyPr lIns="54000" rIns="54000"/>
          <a:lstStyle/>
          <a:p>
            <a:pPr algn="ctr" fontAlgn="base">
              <a:spcBef>
                <a:spcPts val="300"/>
              </a:spcBef>
              <a:spcAft>
                <a:spcPct val="0"/>
              </a:spcAft>
              <a:defRPr/>
            </a:pPr>
            <a:r>
              <a:rPr lang="ru-RU" sz="1400" b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Планировка дорожной сети</a:t>
            </a:r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5943600" y="1041400"/>
            <a:ext cx="1312863" cy="7762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28398" dir="1593903" algn="ctr" rotWithShape="0">
              <a:schemeClr val="bg2"/>
            </a:outerShdw>
          </a:effectLst>
        </p:spPr>
        <p:txBody>
          <a:bodyPr lIns="54000" rIns="5400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Геометрия отдельных улиц и дорог</a:t>
            </a:r>
          </a:p>
        </p:txBody>
      </p:sp>
      <p:sp>
        <p:nvSpPr>
          <p:cNvPr id="5131" name="Rectangle 11"/>
          <p:cNvSpPr>
            <a:spLocks noChangeArrowheads="1"/>
          </p:cNvSpPr>
          <p:nvPr/>
        </p:nvSpPr>
        <p:spPr bwMode="auto">
          <a:xfrm>
            <a:off x="3136900" y="5857875"/>
            <a:ext cx="1349375" cy="7254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28398" dir="1593903" algn="ctr" rotWithShape="0">
              <a:schemeClr val="bg2"/>
            </a:outerShdw>
          </a:effectLst>
        </p:spPr>
        <p:txBody>
          <a:bodyPr lIns="54000" rIns="5400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Уровень автомобили-зации</a:t>
            </a:r>
          </a:p>
        </p:txBody>
      </p:sp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1435100" y="5854700"/>
            <a:ext cx="1374775" cy="7270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28398" dir="1593903" algn="ctr" rotWithShape="0">
              <a:schemeClr val="bg2"/>
            </a:outerShdw>
          </a:effectLst>
        </p:spPr>
        <p:txBody>
          <a:bodyPr lIns="54000" rIns="5400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Состояние городской экономики</a:t>
            </a:r>
          </a:p>
        </p:txBody>
      </p:sp>
      <p:sp>
        <p:nvSpPr>
          <p:cNvPr id="5133" name="Rectangle 13"/>
          <p:cNvSpPr>
            <a:spLocks noChangeArrowheads="1"/>
          </p:cNvSpPr>
          <p:nvPr/>
        </p:nvSpPr>
        <p:spPr bwMode="auto">
          <a:xfrm>
            <a:off x="4762500" y="5854700"/>
            <a:ext cx="1387475" cy="7381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28398" dir="1593903" algn="ctr" rotWithShape="0">
              <a:schemeClr val="bg2"/>
            </a:outerShdw>
          </a:effectLst>
        </p:spPr>
        <p:txBody>
          <a:bodyPr lIns="54000" rIns="5400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Характер расселения горожан</a:t>
            </a:r>
          </a:p>
        </p:txBody>
      </p:sp>
      <p:sp>
        <p:nvSpPr>
          <p:cNvPr id="20491" name="AutoShape 19"/>
          <p:cNvSpPr>
            <a:spLocks noChangeArrowheads="1"/>
          </p:cNvSpPr>
          <p:nvPr/>
        </p:nvSpPr>
        <p:spPr bwMode="auto">
          <a:xfrm rot="5400000">
            <a:off x="4813300" y="2700338"/>
            <a:ext cx="257175" cy="352425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66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  <a:latin typeface="+mn-lt"/>
            </a:endParaRPr>
          </a:p>
        </p:txBody>
      </p:sp>
      <p:sp>
        <p:nvSpPr>
          <p:cNvPr id="20492" name="AutoShape 20"/>
          <p:cNvSpPr>
            <a:spLocks noChangeArrowheads="1"/>
          </p:cNvSpPr>
          <p:nvPr/>
        </p:nvSpPr>
        <p:spPr bwMode="auto">
          <a:xfrm rot="-5400000">
            <a:off x="4819650" y="3746500"/>
            <a:ext cx="269875" cy="327025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66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142" name="Rectangle 22"/>
          <p:cNvSpPr>
            <a:spLocks noChangeArrowheads="1"/>
          </p:cNvSpPr>
          <p:nvPr/>
        </p:nvSpPr>
        <p:spPr bwMode="auto">
          <a:xfrm>
            <a:off x="3892550" y="4038600"/>
            <a:ext cx="2120900" cy="5778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28398" dir="1593903" algn="ctr" rotWithShape="0">
              <a:schemeClr val="bg2"/>
            </a:outerShdw>
          </a:effectLst>
        </p:spPr>
        <p:txBody>
          <a:bodyPr lIns="18000" rIns="18000"/>
          <a:lstStyle/>
          <a:p>
            <a:pPr algn="ctr" fontAlgn="base">
              <a:spcBef>
                <a:spcPts val="300"/>
              </a:spcBef>
              <a:spcAft>
                <a:spcPct val="0"/>
              </a:spcAft>
              <a:defRPr/>
            </a:pPr>
            <a:r>
              <a:rPr lang="ru-RU" sz="1400" b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Потребность в поездках по УДС</a:t>
            </a:r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3868738" y="2168525"/>
            <a:ext cx="2125662" cy="5778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28398" dir="1593903" algn="ctr" rotWithShape="0">
              <a:schemeClr val="bg2"/>
            </a:outerShdw>
          </a:effectLst>
        </p:spPr>
        <p:txBody>
          <a:bodyPr lIns="54000" rIns="54000"/>
          <a:lstStyle/>
          <a:p>
            <a:pPr algn="ctr" fontAlgn="base">
              <a:spcBef>
                <a:spcPts val="300"/>
              </a:spcBef>
              <a:spcAft>
                <a:spcPct val="0"/>
              </a:spcAft>
              <a:defRPr/>
            </a:pPr>
            <a:r>
              <a:rPr lang="ru-RU" sz="1400" b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Пропускная способность УДС</a:t>
            </a:r>
          </a:p>
        </p:txBody>
      </p:sp>
      <p:sp>
        <p:nvSpPr>
          <p:cNvPr id="5144" name="Rectangle 24"/>
          <p:cNvSpPr>
            <a:spLocks noChangeArrowheads="1"/>
          </p:cNvSpPr>
          <p:nvPr/>
        </p:nvSpPr>
        <p:spPr bwMode="auto">
          <a:xfrm>
            <a:off x="6383338" y="5862638"/>
            <a:ext cx="2217737" cy="7381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28398" dir="1593903" algn="ctr" rotWithShape="0">
              <a:schemeClr val="bg2"/>
            </a:outerShdw>
          </a:effectLst>
        </p:spPr>
        <p:txBody>
          <a:bodyPr lIns="54000" rIns="5400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Расположение центров транспортного тяготения</a:t>
            </a:r>
          </a:p>
        </p:txBody>
      </p:sp>
      <p:sp>
        <p:nvSpPr>
          <p:cNvPr id="20496" name="Freeform 27"/>
          <p:cNvSpPr>
            <a:spLocks/>
          </p:cNvSpPr>
          <p:nvPr/>
        </p:nvSpPr>
        <p:spPr bwMode="auto">
          <a:xfrm>
            <a:off x="2108200" y="5664200"/>
            <a:ext cx="5345113" cy="190500"/>
          </a:xfrm>
          <a:custGeom>
            <a:avLst/>
            <a:gdLst>
              <a:gd name="T0" fmla="*/ 0 w 3544"/>
              <a:gd name="T1" fmla="*/ 190500 h 104"/>
              <a:gd name="T2" fmla="*/ 0 w 3544"/>
              <a:gd name="T3" fmla="*/ 0 h 104"/>
              <a:gd name="T4" fmla="*/ 5345113 w 3544"/>
              <a:gd name="T5" fmla="*/ 0 h 104"/>
              <a:gd name="T6" fmla="*/ 5345113 w 3544"/>
              <a:gd name="T7" fmla="*/ 190500 h 104"/>
              <a:gd name="T8" fmla="*/ 0 60000 65536"/>
              <a:gd name="T9" fmla="*/ 0 60000 65536"/>
              <a:gd name="T10" fmla="*/ 0 60000 65536"/>
              <a:gd name="T11" fmla="*/ 0 60000 65536"/>
              <a:gd name="T12" fmla="*/ 0 w 3544"/>
              <a:gd name="T13" fmla="*/ 0 h 104"/>
              <a:gd name="T14" fmla="*/ 3544 w 3544"/>
              <a:gd name="T15" fmla="*/ 104 h 10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544" h="104">
                <a:moveTo>
                  <a:pt x="0" y="104"/>
                </a:moveTo>
                <a:lnTo>
                  <a:pt x="0" y="0"/>
                </a:lnTo>
                <a:lnTo>
                  <a:pt x="3544" y="0"/>
                </a:lnTo>
                <a:lnTo>
                  <a:pt x="3544" y="104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  <a:latin typeface="+mn-lt"/>
            </a:endParaRPr>
          </a:p>
        </p:txBody>
      </p:sp>
      <p:sp>
        <p:nvSpPr>
          <p:cNvPr id="20497" name="Freeform 29"/>
          <p:cNvSpPr>
            <a:spLocks/>
          </p:cNvSpPr>
          <p:nvPr/>
        </p:nvSpPr>
        <p:spPr bwMode="auto">
          <a:xfrm>
            <a:off x="3175000" y="1803400"/>
            <a:ext cx="3416300" cy="152400"/>
          </a:xfrm>
          <a:custGeom>
            <a:avLst/>
            <a:gdLst>
              <a:gd name="T0" fmla="*/ 0 w 2152"/>
              <a:gd name="T1" fmla="*/ 0 h 96"/>
              <a:gd name="T2" fmla="*/ 0 w 2152"/>
              <a:gd name="T3" fmla="*/ 152400 h 96"/>
              <a:gd name="T4" fmla="*/ 3416300 w 2152"/>
              <a:gd name="T5" fmla="*/ 152400 h 96"/>
              <a:gd name="T6" fmla="*/ 3416300 w 2152"/>
              <a:gd name="T7" fmla="*/ 12700 h 96"/>
              <a:gd name="T8" fmla="*/ 0 60000 65536"/>
              <a:gd name="T9" fmla="*/ 0 60000 65536"/>
              <a:gd name="T10" fmla="*/ 0 60000 65536"/>
              <a:gd name="T11" fmla="*/ 0 60000 65536"/>
              <a:gd name="T12" fmla="*/ 0 w 2152"/>
              <a:gd name="T13" fmla="*/ 0 h 96"/>
              <a:gd name="T14" fmla="*/ 2152 w 2152"/>
              <a:gd name="T15" fmla="*/ 96 h 9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52" h="96">
                <a:moveTo>
                  <a:pt x="0" y="0"/>
                </a:moveTo>
                <a:lnTo>
                  <a:pt x="0" y="96"/>
                </a:lnTo>
                <a:lnTo>
                  <a:pt x="2152" y="96"/>
                </a:lnTo>
                <a:lnTo>
                  <a:pt x="2152" y="8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  <a:latin typeface="+mn-lt"/>
            </a:endParaRPr>
          </a:p>
        </p:txBody>
      </p:sp>
      <p:sp>
        <p:nvSpPr>
          <p:cNvPr id="20498" name="Line 31"/>
          <p:cNvSpPr>
            <a:spLocks noChangeShapeType="1"/>
          </p:cNvSpPr>
          <p:nvPr/>
        </p:nvSpPr>
        <p:spPr bwMode="auto">
          <a:xfrm>
            <a:off x="4927600" y="1803400"/>
            <a:ext cx="0" cy="3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0499" name="Line 32"/>
          <p:cNvSpPr>
            <a:spLocks noChangeShapeType="1"/>
          </p:cNvSpPr>
          <p:nvPr/>
        </p:nvSpPr>
        <p:spPr bwMode="auto">
          <a:xfrm flipV="1">
            <a:off x="3752850" y="5681663"/>
            <a:ext cx="0" cy="1698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0500" name="Line 33"/>
          <p:cNvSpPr>
            <a:spLocks noChangeShapeType="1"/>
          </p:cNvSpPr>
          <p:nvPr/>
        </p:nvSpPr>
        <p:spPr bwMode="auto">
          <a:xfrm flipV="1">
            <a:off x="5435600" y="5681663"/>
            <a:ext cx="0" cy="1698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0501" name="Line 34"/>
          <p:cNvSpPr>
            <a:spLocks noChangeShapeType="1"/>
          </p:cNvSpPr>
          <p:nvPr/>
        </p:nvSpPr>
        <p:spPr bwMode="auto">
          <a:xfrm flipV="1">
            <a:off x="4946650" y="5462588"/>
            <a:ext cx="0" cy="1825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0502" name="Line 35"/>
          <p:cNvSpPr>
            <a:spLocks noChangeShapeType="1"/>
          </p:cNvSpPr>
          <p:nvPr/>
        </p:nvSpPr>
        <p:spPr bwMode="auto">
          <a:xfrm flipV="1">
            <a:off x="4935538" y="4621213"/>
            <a:ext cx="0" cy="268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5157" name="Rectangle 37"/>
          <p:cNvSpPr>
            <a:spLocks noChangeArrowheads="1"/>
          </p:cNvSpPr>
          <p:nvPr/>
        </p:nvSpPr>
        <p:spPr bwMode="auto">
          <a:xfrm rot="16200000">
            <a:off x="223044" y="1747044"/>
            <a:ext cx="2165350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4000" rIns="54000"/>
          <a:lstStyle/>
          <a:p>
            <a:pPr algn="ctr" fontAlgn="base">
              <a:spcBef>
                <a:spcPts val="300"/>
              </a:spcBef>
              <a:spcAft>
                <a:spcPct val="0"/>
              </a:spcAft>
              <a:defRPr/>
            </a:pPr>
            <a:r>
              <a:rPr lang="ru-RU" sz="16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ПРЕДЛОЖЕНИЕ</a:t>
            </a:r>
            <a:r>
              <a:rPr lang="ru-RU" sz="14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</a:t>
            </a:r>
          </a:p>
          <a:p>
            <a:pPr algn="ctr" fontAlgn="base">
              <a:spcBef>
                <a:spcPts val="300"/>
              </a:spcBef>
              <a:spcAft>
                <a:spcPct val="0"/>
              </a:spcAft>
              <a:defRPr/>
            </a:pPr>
            <a:r>
              <a:rPr lang="ru-RU" sz="14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пропускной способности дорог</a:t>
            </a:r>
          </a:p>
        </p:txBody>
      </p:sp>
      <p:sp>
        <p:nvSpPr>
          <p:cNvPr id="5158" name="Rectangle 38"/>
          <p:cNvSpPr>
            <a:spLocks noChangeArrowheads="1"/>
          </p:cNvSpPr>
          <p:nvPr/>
        </p:nvSpPr>
        <p:spPr bwMode="auto">
          <a:xfrm rot="16200000">
            <a:off x="201612" y="4113213"/>
            <a:ext cx="2132013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4000" rIns="54000"/>
          <a:lstStyle/>
          <a:p>
            <a:pPr algn="ctr" fontAlgn="base">
              <a:spcBef>
                <a:spcPts val="300"/>
              </a:spcBef>
              <a:spcAft>
                <a:spcPct val="0"/>
              </a:spcAft>
              <a:defRPr/>
            </a:pPr>
            <a:r>
              <a:rPr lang="ru-RU" sz="1600" b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СПРОС</a:t>
            </a:r>
          </a:p>
          <a:p>
            <a:pPr algn="ctr" fontAlgn="base">
              <a:spcBef>
                <a:spcPts val="300"/>
              </a:spcBef>
              <a:spcAft>
                <a:spcPct val="0"/>
              </a:spcAft>
              <a:defRPr/>
            </a:pPr>
            <a:r>
              <a:rPr lang="ru-RU" sz="1600" b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на поездки по дорожной сети</a:t>
            </a:r>
          </a:p>
        </p:txBody>
      </p:sp>
      <p:sp>
        <p:nvSpPr>
          <p:cNvPr id="20505" name="AutoShape 39"/>
          <p:cNvSpPr>
            <a:spLocks noChangeArrowheads="1"/>
          </p:cNvSpPr>
          <p:nvPr/>
        </p:nvSpPr>
        <p:spPr bwMode="auto">
          <a:xfrm rot="-5400000">
            <a:off x="1189038" y="3400425"/>
            <a:ext cx="269875" cy="327025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66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  <a:latin typeface="+mn-lt"/>
            </a:endParaRPr>
          </a:p>
        </p:txBody>
      </p:sp>
      <p:sp>
        <p:nvSpPr>
          <p:cNvPr id="20506" name="AutoShape 40"/>
          <p:cNvSpPr>
            <a:spLocks noChangeArrowheads="1"/>
          </p:cNvSpPr>
          <p:nvPr/>
        </p:nvSpPr>
        <p:spPr bwMode="auto">
          <a:xfrm rot="5400000">
            <a:off x="1193800" y="3124200"/>
            <a:ext cx="257175" cy="352425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66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  <a:latin typeface="+mn-lt"/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7C44A-E43D-4BE7-ADC3-409E20575D05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62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57218" y="97352"/>
            <a:ext cx="77307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Необходимость комплексных подходов к решению транспортных проблем в городах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9572" y="1304764"/>
            <a:ext cx="7884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</a:rPr>
              <a:t>Устойчивость транспортной системы определяется ее способностью обеспечивать качественное удовлетворение потребностей общества в перевозках при одновременной минимизации негативных воздействий на здоровье населения и составление окружающей среды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7310" y="5157192"/>
            <a:ext cx="78128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</a:rPr>
              <a:t>Политика, направленная на обеспечение устойчивости городских транспортных систем, получила название </a:t>
            </a:r>
            <a:r>
              <a:rPr lang="ru-RU" b="1" dirty="0">
                <a:solidFill>
                  <a:srgbClr val="000000"/>
                </a:solidFill>
              </a:rPr>
              <a:t>«устойчивой городской транспортной политики» </a:t>
            </a:r>
          </a:p>
        </p:txBody>
      </p:sp>
      <p:grpSp>
        <p:nvGrpSpPr>
          <p:cNvPr id="10" name="Group 70"/>
          <p:cNvGrpSpPr>
            <a:grpSpLocks noChangeAspect="1"/>
          </p:cNvGrpSpPr>
          <p:nvPr/>
        </p:nvGrpSpPr>
        <p:grpSpPr bwMode="auto">
          <a:xfrm>
            <a:off x="1471542" y="2505093"/>
            <a:ext cx="6912768" cy="2369417"/>
            <a:chOff x="2358" y="3162"/>
            <a:chExt cx="7200" cy="6815"/>
          </a:xfrm>
        </p:grpSpPr>
        <p:sp>
          <p:nvSpPr>
            <p:cNvPr id="11" name="AutoShape 71"/>
            <p:cNvSpPr>
              <a:spLocks noChangeAspect="1" noChangeArrowheads="1"/>
            </p:cNvSpPr>
            <p:nvPr/>
          </p:nvSpPr>
          <p:spPr bwMode="auto">
            <a:xfrm>
              <a:off x="2358" y="3162"/>
              <a:ext cx="7200" cy="68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2" name="Oval 72"/>
            <p:cNvSpPr>
              <a:spLocks noChangeArrowheads="1"/>
            </p:cNvSpPr>
            <p:nvPr/>
          </p:nvSpPr>
          <p:spPr bwMode="auto">
            <a:xfrm>
              <a:off x="5430" y="4900"/>
              <a:ext cx="207" cy="196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path path="rect">
                <a:fillToRect t="100000" r="100000"/>
              </a:path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3" name="Rectangle 73"/>
            <p:cNvSpPr>
              <a:spLocks noChangeArrowheads="1"/>
            </p:cNvSpPr>
            <p:nvPr/>
          </p:nvSpPr>
          <p:spPr bwMode="auto">
            <a:xfrm>
              <a:off x="3693" y="4965"/>
              <a:ext cx="1723" cy="7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grpSp>
          <p:nvGrpSpPr>
            <p:cNvPr id="14" name="Group 74"/>
            <p:cNvGrpSpPr>
              <a:grpSpLocks/>
            </p:cNvGrpSpPr>
            <p:nvPr/>
          </p:nvGrpSpPr>
          <p:grpSpPr bwMode="auto">
            <a:xfrm>
              <a:off x="2585" y="5057"/>
              <a:ext cx="2280" cy="3253"/>
              <a:chOff x="2557" y="3595"/>
              <a:chExt cx="2281" cy="3254"/>
            </a:xfrm>
          </p:grpSpPr>
          <p:sp>
            <p:nvSpPr>
              <p:cNvPr id="28" name="Oval 75"/>
              <p:cNvSpPr>
                <a:spLocks noChangeArrowheads="1"/>
              </p:cNvSpPr>
              <p:nvPr/>
            </p:nvSpPr>
            <p:spPr bwMode="auto">
              <a:xfrm>
                <a:off x="2557" y="6158"/>
                <a:ext cx="2281" cy="423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51373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29" name="Group 76"/>
              <p:cNvGrpSpPr>
                <a:grpSpLocks/>
              </p:cNvGrpSpPr>
              <p:nvPr/>
            </p:nvGrpSpPr>
            <p:grpSpPr bwMode="auto">
              <a:xfrm>
                <a:off x="2558" y="3595"/>
                <a:ext cx="2277" cy="3254"/>
                <a:chOff x="2558" y="3595"/>
                <a:chExt cx="2277" cy="3254"/>
              </a:xfrm>
            </p:grpSpPr>
            <p:sp>
              <p:nvSpPr>
                <p:cNvPr id="30" name="AutoShape 77"/>
                <p:cNvSpPr>
                  <a:spLocks noChangeArrowheads="1"/>
                </p:cNvSpPr>
                <p:nvPr/>
              </p:nvSpPr>
              <p:spPr bwMode="auto">
                <a:xfrm rot="-5400000">
                  <a:off x="3454" y="5469"/>
                  <a:ext cx="487" cy="2273"/>
                </a:xfrm>
                <a:prstGeom prst="moon">
                  <a:avLst>
                    <a:gd name="adj" fmla="val 57264"/>
                  </a:avLst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" name="Freeform 78"/>
                <p:cNvSpPr>
                  <a:spLocks/>
                </p:cNvSpPr>
                <p:nvPr/>
              </p:nvSpPr>
              <p:spPr bwMode="auto">
                <a:xfrm>
                  <a:off x="2558" y="3595"/>
                  <a:ext cx="2277" cy="2766"/>
                </a:xfrm>
                <a:custGeom>
                  <a:avLst/>
                  <a:gdLst>
                    <a:gd name="T0" fmla="*/ 0 w 2958"/>
                    <a:gd name="T1" fmla="*/ 3587 h 3593"/>
                    <a:gd name="T2" fmla="*/ 0 w 2958"/>
                    <a:gd name="T3" fmla="*/ 1175 h 3593"/>
                    <a:gd name="T4" fmla="*/ 1488 w 2958"/>
                    <a:gd name="T5" fmla="*/ 0 h 3593"/>
                    <a:gd name="T6" fmla="*/ 2958 w 2958"/>
                    <a:gd name="T7" fmla="*/ 1164 h 3593"/>
                    <a:gd name="T8" fmla="*/ 2958 w 2958"/>
                    <a:gd name="T9" fmla="*/ 3593 h 35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58" h="3593">
                      <a:moveTo>
                        <a:pt x="0" y="3587"/>
                      </a:moveTo>
                      <a:lnTo>
                        <a:pt x="0" y="1175"/>
                      </a:lnTo>
                      <a:lnTo>
                        <a:pt x="1488" y="0"/>
                      </a:lnTo>
                      <a:lnTo>
                        <a:pt x="2958" y="1164"/>
                      </a:lnTo>
                      <a:lnTo>
                        <a:pt x="2958" y="3593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15" name="Group 79"/>
            <p:cNvGrpSpPr>
              <a:grpSpLocks/>
            </p:cNvGrpSpPr>
            <p:nvPr/>
          </p:nvGrpSpPr>
          <p:grpSpPr bwMode="auto">
            <a:xfrm>
              <a:off x="6201" y="5057"/>
              <a:ext cx="2282" cy="3253"/>
              <a:chOff x="2557" y="3595"/>
              <a:chExt cx="2281" cy="3254"/>
            </a:xfrm>
          </p:grpSpPr>
          <p:sp>
            <p:nvSpPr>
              <p:cNvPr id="24" name="Oval 80"/>
              <p:cNvSpPr>
                <a:spLocks noChangeArrowheads="1"/>
              </p:cNvSpPr>
              <p:nvPr/>
            </p:nvSpPr>
            <p:spPr bwMode="auto">
              <a:xfrm>
                <a:off x="2557" y="6158"/>
                <a:ext cx="2281" cy="423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51373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25" name="Group 81"/>
              <p:cNvGrpSpPr>
                <a:grpSpLocks/>
              </p:cNvGrpSpPr>
              <p:nvPr/>
            </p:nvGrpSpPr>
            <p:grpSpPr bwMode="auto">
              <a:xfrm>
                <a:off x="2558" y="3595"/>
                <a:ext cx="2277" cy="3254"/>
                <a:chOff x="2558" y="3595"/>
                <a:chExt cx="2277" cy="3254"/>
              </a:xfrm>
            </p:grpSpPr>
            <p:sp>
              <p:nvSpPr>
                <p:cNvPr id="26" name="AutoShape 82"/>
                <p:cNvSpPr>
                  <a:spLocks noChangeArrowheads="1"/>
                </p:cNvSpPr>
                <p:nvPr/>
              </p:nvSpPr>
              <p:spPr bwMode="auto">
                <a:xfrm rot="-5400000">
                  <a:off x="3454" y="5469"/>
                  <a:ext cx="487" cy="2273"/>
                </a:xfrm>
                <a:prstGeom prst="moon">
                  <a:avLst>
                    <a:gd name="adj" fmla="val 57264"/>
                  </a:avLst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" name="Freeform 83"/>
                <p:cNvSpPr>
                  <a:spLocks/>
                </p:cNvSpPr>
                <p:nvPr/>
              </p:nvSpPr>
              <p:spPr bwMode="auto">
                <a:xfrm>
                  <a:off x="2558" y="3595"/>
                  <a:ext cx="2277" cy="2766"/>
                </a:xfrm>
                <a:custGeom>
                  <a:avLst/>
                  <a:gdLst>
                    <a:gd name="T0" fmla="*/ 0 w 2958"/>
                    <a:gd name="T1" fmla="*/ 3587 h 3593"/>
                    <a:gd name="T2" fmla="*/ 0 w 2958"/>
                    <a:gd name="T3" fmla="*/ 1175 h 3593"/>
                    <a:gd name="T4" fmla="*/ 1488 w 2958"/>
                    <a:gd name="T5" fmla="*/ 0 h 3593"/>
                    <a:gd name="T6" fmla="*/ 2958 w 2958"/>
                    <a:gd name="T7" fmla="*/ 1164 h 3593"/>
                    <a:gd name="T8" fmla="*/ 2958 w 2958"/>
                    <a:gd name="T9" fmla="*/ 3593 h 35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58" h="3593">
                      <a:moveTo>
                        <a:pt x="0" y="3587"/>
                      </a:moveTo>
                      <a:lnTo>
                        <a:pt x="0" y="1175"/>
                      </a:lnTo>
                      <a:lnTo>
                        <a:pt x="1488" y="0"/>
                      </a:lnTo>
                      <a:lnTo>
                        <a:pt x="2958" y="1164"/>
                      </a:lnTo>
                      <a:lnTo>
                        <a:pt x="2958" y="3593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</p:grpSp>
        <p:sp>
          <p:nvSpPr>
            <p:cNvPr id="16" name="Rectangle 84"/>
            <p:cNvSpPr>
              <a:spLocks noChangeArrowheads="1"/>
            </p:cNvSpPr>
            <p:nvPr/>
          </p:nvSpPr>
          <p:spPr bwMode="auto">
            <a:xfrm>
              <a:off x="5651" y="4960"/>
              <a:ext cx="1723" cy="7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grpSp>
          <p:nvGrpSpPr>
            <p:cNvPr id="21" name="Group 89"/>
            <p:cNvGrpSpPr>
              <a:grpSpLocks/>
            </p:cNvGrpSpPr>
            <p:nvPr/>
          </p:nvGrpSpPr>
          <p:grpSpPr bwMode="auto">
            <a:xfrm>
              <a:off x="4341" y="5110"/>
              <a:ext cx="2367" cy="4660"/>
              <a:chOff x="4313" y="3645"/>
              <a:chExt cx="2367" cy="4659"/>
            </a:xfrm>
          </p:grpSpPr>
          <p:sp>
            <p:nvSpPr>
              <p:cNvPr id="22" name="Rectangle 90"/>
              <p:cNvSpPr>
                <a:spLocks noChangeArrowheads="1"/>
              </p:cNvSpPr>
              <p:nvPr/>
            </p:nvSpPr>
            <p:spPr bwMode="auto">
              <a:xfrm>
                <a:off x="5443" y="3645"/>
                <a:ext cx="121" cy="4543"/>
              </a:xfrm>
              <a:prstGeom prst="rect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AutoShape 91"/>
              <p:cNvSpPr>
                <a:spLocks noChangeArrowheads="1"/>
              </p:cNvSpPr>
              <p:nvPr/>
            </p:nvSpPr>
            <p:spPr bwMode="auto">
              <a:xfrm rot="5400000">
                <a:off x="5420" y="7043"/>
                <a:ext cx="154" cy="2367"/>
              </a:xfrm>
              <a:prstGeom prst="moon">
                <a:avLst>
                  <a:gd name="adj" fmla="val 87500"/>
                </a:avLst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9" name="TextBox 8"/>
          <p:cNvSpPr txBox="1"/>
          <p:nvPr/>
        </p:nvSpPr>
        <p:spPr>
          <a:xfrm>
            <a:off x="1657665" y="3455143"/>
            <a:ext cx="2191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srgbClr val="000000"/>
                </a:solidFill>
              </a:rPr>
              <a:t>Удовлетворение транспортного спроса</a:t>
            </a:r>
          </a:p>
        </p:txBody>
      </p:sp>
      <p:sp>
        <p:nvSpPr>
          <p:cNvPr id="47104" name="TextBox 47103"/>
          <p:cNvSpPr txBox="1"/>
          <p:nvPr/>
        </p:nvSpPr>
        <p:spPr>
          <a:xfrm>
            <a:off x="5118267" y="3389608"/>
            <a:ext cx="227689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srgbClr val="000000"/>
                </a:solidFill>
              </a:rPr>
              <a:t>Безопасность, экология, здоровье населения,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srgbClr val="000000"/>
                </a:solidFill>
              </a:rPr>
              <a:t>качество жизни</a:t>
            </a:r>
          </a:p>
        </p:txBody>
      </p:sp>
      <p:sp>
        <p:nvSpPr>
          <p:cNvPr id="32" name="Номер слайда 3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7C44A-E43D-4BE7-ADC3-409E20575D05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8017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5062" y="266514"/>
            <a:ext cx="7958938" cy="828675"/>
          </a:xfrm>
        </p:spPr>
        <p:txBody>
          <a:bodyPr>
            <a:noAutofit/>
          </a:bodyPr>
          <a:lstStyle/>
          <a:p>
            <a:pPr algn="l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Основные направления государственного регулирования в сфере ОДД и сбалансированного развития территориальных транспортных систем </a:t>
            </a:r>
            <a:endParaRPr lang="ru-RU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79176"/>
            <a:ext cx="8229600" cy="5206917"/>
          </a:xfrm>
        </p:spPr>
        <p:txBody>
          <a:bodyPr>
            <a:noAutofit/>
          </a:bodyPr>
          <a:lstStyle/>
          <a:p>
            <a:pPr marL="285750" indent="0">
              <a:spcBef>
                <a:spcPts val="300"/>
              </a:spcBef>
              <a:buFont typeface="Wingdings" pitchFamily="2" charset="2"/>
              <a:buChar char="q"/>
            </a:pPr>
            <a:r>
              <a:rPr lang="ru-RU" sz="1400" b="1" dirty="0" smtClean="0"/>
              <a:t>Цели, задачи и основные  принципы </a:t>
            </a:r>
            <a:r>
              <a:rPr lang="ru-RU" sz="1400" dirty="0" smtClean="0"/>
              <a:t>государственной политики в обозначенной сфере</a:t>
            </a:r>
          </a:p>
          <a:p>
            <a:pPr marL="285750" indent="0">
              <a:spcBef>
                <a:spcPts val="300"/>
              </a:spcBef>
              <a:buFont typeface="Wingdings" pitchFamily="2" charset="2"/>
              <a:buChar char="q"/>
            </a:pPr>
            <a:r>
              <a:rPr lang="ru-RU" sz="1400" b="1" dirty="0" smtClean="0"/>
              <a:t>Основные направления и методы решения проблем</a:t>
            </a:r>
            <a:r>
              <a:rPr lang="ru-RU" sz="1400" dirty="0" smtClean="0"/>
              <a:t>:</a:t>
            </a:r>
          </a:p>
          <a:p>
            <a:pPr marL="1200150" lvl="2" indent="0">
              <a:spcBef>
                <a:spcPts val="300"/>
              </a:spcBef>
            </a:pPr>
            <a:r>
              <a:rPr lang="ru-RU" sz="1400" dirty="0" smtClean="0"/>
              <a:t>Совершенствование территориально-транспортного планирования</a:t>
            </a:r>
          </a:p>
          <a:p>
            <a:pPr marL="1200150" lvl="2" indent="0">
              <a:spcBef>
                <a:spcPts val="300"/>
              </a:spcBef>
            </a:pPr>
            <a:r>
              <a:rPr lang="ru-RU" sz="1400" dirty="0" smtClean="0"/>
              <a:t>Развитие улично-дорожных сетей</a:t>
            </a:r>
          </a:p>
          <a:p>
            <a:pPr marL="1200150" lvl="2" indent="0">
              <a:spcBef>
                <a:spcPts val="300"/>
              </a:spcBef>
            </a:pPr>
            <a:r>
              <a:rPr lang="ru-RU" sz="1400" dirty="0" smtClean="0"/>
              <a:t>Развитие общественного пассажирского транспорта</a:t>
            </a:r>
          </a:p>
          <a:p>
            <a:pPr marL="1200150" lvl="2" indent="0">
              <a:spcBef>
                <a:spcPts val="300"/>
              </a:spcBef>
            </a:pPr>
            <a:r>
              <a:rPr lang="ru-RU" sz="1400" dirty="0" smtClean="0"/>
              <a:t>Организация городского парковочного пространства</a:t>
            </a:r>
          </a:p>
          <a:p>
            <a:pPr marL="1200150" lvl="2" indent="0">
              <a:spcBef>
                <a:spcPts val="300"/>
              </a:spcBef>
            </a:pPr>
            <a:r>
              <a:rPr lang="ru-RU" sz="1400" dirty="0" smtClean="0"/>
              <a:t>Введение ограничений на движение автотранспорта</a:t>
            </a:r>
          </a:p>
          <a:p>
            <a:pPr marL="1200150" lvl="2" indent="0">
              <a:spcBef>
                <a:spcPts val="300"/>
              </a:spcBef>
            </a:pPr>
            <a:r>
              <a:rPr lang="ru-RU" sz="1400" dirty="0" smtClean="0"/>
              <a:t>Совершенствование инженерных средств и методов ОДД</a:t>
            </a:r>
          </a:p>
          <a:p>
            <a:pPr marL="1200150" lvl="2" indent="0">
              <a:spcBef>
                <a:spcPts val="300"/>
              </a:spcBef>
            </a:pPr>
            <a:r>
              <a:rPr lang="ru-RU" sz="1400" dirty="0" smtClean="0"/>
              <a:t>Оптимизация работы грузового автомобильного транспорта</a:t>
            </a:r>
          </a:p>
          <a:p>
            <a:pPr marL="1200150" lvl="2" indent="0">
              <a:spcBef>
                <a:spcPts val="300"/>
              </a:spcBef>
            </a:pPr>
            <a:r>
              <a:rPr lang="ru-RU" sz="1400" dirty="0" smtClean="0"/>
              <a:t>Формирование новых стереотипов транспортного поведения населения</a:t>
            </a:r>
          </a:p>
          <a:p>
            <a:pPr marL="358775" lvl="2" indent="0">
              <a:spcBef>
                <a:spcPts val="300"/>
              </a:spcBef>
              <a:buFont typeface="Wingdings" pitchFamily="2" charset="2"/>
              <a:buChar char="q"/>
            </a:pPr>
            <a:r>
              <a:rPr lang="ru-RU" sz="1400" b="1" dirty="0" smtClean="0"/>
              <a:t>Правовое, институциональное и методическое обеспечение</a:t>
            </a:r>
            <a:r>
              <a:rPr lang="ru-RU" sz="1400" dirty="0" smtClean="0"/>
              <a:t>:</a:t>
            </a:r>
          </a:p>
          <a:p>
            <a:pPr marL="1185863" lvl="2" indent="0">
              <a:spcBef>
                <a:spcPts val="300"/>
              </a:spcBef>
            </a:pPr>
            <a:r>
              <a:rPr lang="ru-RU" sz="1400" dirty="0" smtClean="0"/>
              <a:t>Формирование эффективной системы управления (распределение полномочий между уровнями управления, создание органов управления и их координация)</a:t>
            </a:r>
          </a:p>
          <a:p>
            <a:pPr marL="1185863" lvl="2" indent="0">
              <a:spcBef>
                <a:spcPts val="300"/>
              </a:spcBef>
            </a:pPr>
            <a:r>
              <a:rPr lang="ru-RU" sz="1400" dirty="0" smtClean="0"/>
              <a:t>Формирования взаимоувязанной системы программных документов и проектной документации</a:t>
            </a:r>
          </a:p>
          <a:p>
            <a:pPr marL="1185863" lvl="2" indent="0">
              <a:spcBef>
                <a:spcPts val="300"/>
              </a:spcBef>
            </a:pPr>
            <a:r>
              <a:rPr lang="ru-RU" sz="1400" dirty="0" smtClean="0"/>
              <a:t>Организация мониторинга ОДД, экспертизы проектов, подготовка кадров</a:t>
            </a:r>
          </a:p>
          <a:p>
            <a:pPr marL="1185863" lvl="2" indent="0">
              <a:spcBef>
                <a:spcPts val="300"/>
              </a:spcBef>
            </a:pPr>
            <a:r>
              <a:rPr lang="ru-RU" sz="1400" dirty="0" smtClean="0"/>
              <a:t>Правовое и методическое обеспечение деятельности</a:t>
            </a:r>
          </a:p>
          <a:p>
            <a:pPr marL="285750" lvl="2" indent="0">
              <a:spcBef>
                <a:spcPts val="300"/>
              </a:spcBef>
              <a:buFont typeface="Wingdings" pitchFamily="2" charset="2"/>
              <a:buChar char="q"/>
            </a:pPr>
            <a:r>
              <a:rPr lang="ru-RU" sz="1400" b="1" dirty="0" smtClean="0"/>
              <a:t>Механизмы реализации положений  Концепции и дорожная карта</a:t>
            </a:r>
            <a:r>
              <a:rPr lang="ru-RU" sz="1400" dirty="0" smtClean="0"/>
              <a:t>.</a:t>
            </a:r>
            <a:endParaRPr lang="ru-RU" sz="1400" dirty="0">
              <a:solidFill>
                <a:srgbClr val="C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7C44A-E43D-4BE7-ADC3-409E20575D05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7872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70432" y="102414"/>
            <a:ext cx="750602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Arial" pitchFamily="34" charset="0"/>
              </a:rPr>
              <a:t>III.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Arial" pitchFamily="34" charset="0"/>
              </a:rPr>
              <a:t>Разработка требований к Программам комплексного развития транспортной инфраструктуры поселения, городского округа (ПКРТИ)</a:t>
            </a:r>
          </a:p>
          <a:p>
            <a:endParaRPr lang="ru-RU" b="1" dirty="0">
              <a:latin typeface="+mj-lt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0396" y="1844824"/>
            <a:ext cx="835292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cs typeface="Arial" pitchFamily="34" charset="0"/>
              </a:rPr>
              <a:t>ПКРТИ</a:t>
            </a:r>
            <a:r>
              <a:rPr lang="ru-RU" sz="1600" dirty="0" smtClean="0">
                <a:cs typeface="Arial" pitchFamily="34" charset="0"/>
              </a:rPr>
              <a:t> – новый документ территориального транспортного планирования (аналог КТС), разрабатываемый в составе и на основании Генеральных планов. Разрабатываются</a:t>
            </a:r>
            <a:r>
              <a:rPr lang="ru-RU" sz="1600" kern="100" dirty="0" smtClean="0">
                <a:ea typeface="SimSun"/>
                <a:cs typeface="Arial" pitchFamily="34" charset="0"/>
              </a:rPr>
              <a:t>  </a:t>
            </a:r>
            <a:r>
              <a:rPr lang="ru-RU" sz="1600" kern="100" dirty="0">
                <a:ea typeface="SimSun"/>
                <a:cs typeface="Arial" pitchFamily="34" charset="0"/>
              </a:rPr>
              <a:t>на срок не менее 10 лет и не более чем на срок действия </a:t>
            </a:r>
            <a:r>
              <a:rPr lang="ru-RU" sz="1600" kern="100" dirty="0" smtClean="0">
                <a:ea typeface="SimSun"/>
                <a:cs typeface="Arial" pitchFamily="34" charset="0"/>
              </a:rPr>
              <a:t>Генерального плана.</a:t>
            </a:r>
            <a:endParaRPr lang="ru-RU" sz="1600" dirty="0" smtClean="0">
              <a:cs typeface="Arial" pitchFamily="34" charset="0"/>
            </a:endParaRPr>
          </a:p>
          <a:p>
            <a:endParaRPr lang="ru-RU" sz="1600" dirty="0">
              <a:cs typeface="Arial" pitchFamily="34" charset="0"/>
            </a:endParaRPr>
          </a:p>
          <a:p>
            <a:r>
              <a:rPr lang="ru-RU" sz="1600" b="1" kern="100" dirty="0">
                <a:ea typeface="SimSun"/>
                <a:cs typeface="Arial" pitchFamily="34" charset="0"/>
              </a:rPr>
              <a:t>Целью разработки </a:t>
            </a:r>
            <a:r>
              <a:rPr lang="ru-RU" sz="1600" b="1" kern="100" dirty="0" smtClean="0">
                <a:ea typeface="SimSun"/>
                <a:cs typeface="Arial" pitchFamily="34" charset="0"/>
              </a:rPr>
              <a:t>ПКРТИ </a:t>
            </a:r>
            <a:r>
              <a:rPr lang="ru-RU" sz="1600" kern="100" dirty="0">
                <a:ea typeface="SimSun"/>
                <a:cs typeface="Arial" pitchFamily="34" charset="0"/>
              </a:rPr>
              <a:t>является обеспечение </a:t>
            </a:r>
            <a:r>
              <a:rPr lang="ru-RU" sz="1600" b="1" kern="100" dirty="0" smtClean="0">
                <a:ea typeface="SimSun"/>
                <a:cs typeface="Arial" pitchFamily="34" charset="0"/>
              </a:rPr>
              <a:t>долгосрочного сбалансированного </a:t>
            </a:r>
            <a:r>
              <a:rPr lang="ru-RU" sz="1600" b="1" kern="100" dirty="0">
                <a:ea typeface="SimSun"/>
                <a:cs typeface="Arial" pitchFamily="34" charset="0"/>
              </a:rPr>
              <a:t>и скоординированного развития транспортной инфраструктуры </a:t>
            </a:r>
            <a:r>
              <a:rPr lang="ru-RU" sz="1600" kern="100" dirty="0">
                <a:ea typeface="SimSun"/>
                <a:cs typeface="Arial" pitchFamily="34" charset="0"/>
              </a:rPr>
              <a:t>поселений и городских округов, направленных на их </a:t>
            </a:r>
            <a:r>
              <a:rPr lang="ru-RU" sz="1600" kern="100" dirty="0" smtClean="0">
                <a:ea typeface="SimSun"/>
                <a:cs typeface="Arial" pitchFamily="34" charset="0"/>
              </a:rPr>
              <a:t>устойчивое социально-экономическое развитие. ПКРТИ реализует принципы, закрепленные в Основных направлениях  государственного регулирования в сфере ОДД и сбалансированного развития ТТС.</a:t>
            </a:r>
          </a:p>
          <a:p>
            <a:endParaRPr lang="ru-RU" sz="1600" kern="100" dirty="0">
              <a:ea typeface="SimSun"/>
              <a:cs typeface="Arial" pitchFamily="34" charset="0"/>
            </a:endParaRPr>
          </a:p>
          <a:p>
            <a:r>
              <a:rPr lang="ru-RU" sz="1600" b="1" kern="100" dirty="0" smtClean="0">
                <a:ea typeface="SimSun"/>
                <a:cs typeface="Arial" pitchFamily="34" charset="0"/>
              </a:rPr>
              <a:t>Целевые </a:t>
            </a:r>
            <a:r>
              <a:rPr lang="ru-RU" sz="1600" b="1" kern="100" dirty="0">
                <a:ea typeface="SimSun"/>
                <a:cs typeface="Arial" pitchFamily="34" charset="0"/>
              </a:rPr>
              <a:t>показатели (индикаторы) </a:t>
            </a:r>
            <a:r>
              <a:rPr lang="ru-RU" sz="1600" b="1" kern="100" dirty="0" smtClean="0">
                <a:ea typeface="SimSun"/>
                <a:cs typeface="Arial" pitchFamily="34" charset="0"/>
              </a:rPr>
              <a:t>ПКРТИ</a:t>
            </a:r>
            <a:r>
              <a:rPr lang="ru-RU" sz="1600" kern="100" dirty="0" smtClean="0">
                <a:ea typeface="SimSun"/>
                <a:cs typeface="Arial" pitchFamily="34" charset="0"/>
              </a:rPr>
              <a:t> </a:t>
            </a:r>
            <a:r>
              <a:rPr lang="ru-RU" sz="1600" kern="100" dirty="0">
                <a:ea typeface="SimSun"/>
                <a:cs typeface="Arial" pitchFamily="34" charset="0"/>
              </a:rPr>
              <a:t>включают технико-экономические, финансовые и социально-экономические   показатели развития транспортной инфраструктуры поселения, включая показатели безопасности, качества и эффективности транспортного обслуживания населения и субъектов экономической деятельности. Целевые показатели (индикаторы) устанавливаются по каждому виду транспорта, целям и задачам </a:t>
            </a:r>
            <a:r>
              <a:rPr lang="ru-RU" sz="1600" kern="100" dirty="0" smtClean="0">
                <a:ea typeface="SimSun"/>
                <a:cs typeface="Arial" pitchFamily="34" charset="0"/>
              </a:rPr>
              <a:t>программы</a:t>
            </a:r>
            <a:r>
              <a:rPr lang="ru-RU" sz="1600" kern="100" dirty="0">
                <a:ea typeface="SimSun"/>
                <a:cs typeface="Arial" pitchFamily="34" charset="0"/>
              </a:rPr>
              <a:t>, а также в целом по транспортной инфраструктуре поселения, городского округа</a:t>
            </a:r>
            <a:r>
              <a:rPr lang="ru-RU" sz="1600" kern="100" dirty="0" smtClean="0">
                <a:ea typeface="SimSun"/>
                <a:cs typeface="Arial" pitchFamily="34" charset="0"/>
              </a:rPr>
              <a:t>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7C44A-E43D-4BE7-ADC3-409E20575D05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5043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285720" y="1273313"/>
            <a:ext cx="4214272" cy="5215943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rIns="0" rtlCol="0" anchor="t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i="1" dirty="0" smtClean="0">
                <a:solidFill>
                  <a:prstClr val="black"/>
                </a:solidFill>
              </a:rPr>
              <a:t>Показатели оценки городской транспортной инфраструктуры: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200" b="1" i="1" dirty="0" smtClean="0">
              <a:solidFill>
                <a:prstClr val="black"/>
              </a:solidFill>
            </a:endParaRPr>
          </a:p>
          <a:p>
            <a:pPr marL="182563" indent="-182563" fontAlgn="base">
              <a:spcBef>
                <a:spcPts val="200"/>
              </a:spcBef>
              <a:spcAft>
                <a:spcPts val="100"/>
              </a:spcAft>
              <a:buFont typeface="Wingdings" pitchFamily="2" charset="2"/>
              <a:buChar char="q"/>
            </a:pPr>
            <a:r>
              <a:rPr lang="ru-RU" sz="1200" b="1" dirty="0" smtClean="0">
                <a:solidFill>
                  <a:prstClr val="black"/>
                </a:solidFill>
              </a:rPr>
              <a:t>Плотность УДС, в т.ч. магистральной</a:t>
            </a:r>
            <a:r>
              <a:rPr lang="ru-RU" sz="1200" dirty="0" smtClean="0">
                <a:solidFill>
                  <a:prstClr val="black"/>
                </a:solidFill>
              </a:rPr>
              <a:t>, </a:t>
            </a:r>
            <a:r>
              <a:rPr lang="ru-RU" sz="1200" dirty="0">
                <a:solidFill>
                  <a:prstClr val="black"/>
                </a:solidFill>
              </a:rPr>
              <a:t>км/кв.км</a:t>
            </a:r>
            <a:r>
              <a:rPr lang="ru-RU" sz="1200" dirty="0" smtClean="0">
                <a:solidFill>
                  <a:prstClr val="black"/>
                </a:solidFill>
              </a:rPr>
              <a:t>;</a:t>
            </a:r>
          </a:p>
          <a:p>
            <a:pPr marL="182563" indent="-182563" fontAlgn="base">
              <a:spcBef>
                <a:spcPts val="200"/>
              </a:spcBef>
              <a:spcAft>
                <a:spcPts val="100"/>
              </a:spcAft>
              <a:buFont typeface="Wingdings" pitchFamily="2" charset="2"/>
              <a:buChar char="q"/>
            </a:pPr>
            <a:r>
              <a:rPr lang="ru-RU" sz="1200" b="1" dirty="0" smtClean="0">
                <a:solidFill>
                  <a:prstClr val="black"/>
                </a:solidFill>
              </a:rPr>
              <a:t>Уровень автомобилизации</a:t>
            </a:r>
            <a:r>
              <a:rPr lang="ru-RU" sz="1200" dirty="0" smtClean="0">
                <a:solidFill>
                  <a:prstClr val="black"/>
                </a:solidFill>
              </a:rPr>
              <a:t>, авт</a:t>
            </a:r>
            <a:r>
              <a:rPr lang="ru-RU" sz="1200" dirty="0">
                <a:solidFill>
                  <a:prstClr val="black"/>
                </a:solidFill>
              </a:rPr>
              <a:t>./1000 </a:t>
            </a:r>
            <a:r>
              <a:rPr lang="ru-RU" sz="1200" dirty="0" smtClean="0">
                <a:solidFill>
                  <a:prstClr val="black"/>
                </a:solidFill>
              </a:rPr>
              <a:t>жит.;</a:t>
            </a:r>
          </a:p>
          <a:p>
            <a:pPr marL="182563" indent="-182563" fontAlgn="base">
              <a:spcBef>
                <a:spcPts val="200"/>
              </a:spcBef>
              <a:spcAft>
                <a:spcPts val="100"/>
              </a:spcAft>
              <a:buFont typeface="Wingdings" pitchFamily="2" charset="2"/>
              <a:buChar char="q"/>
            </a:pPr>
            <a:r>
              <a:rPr lang="ru-RU" sz="1200" b="1" dirty="0" smtClean="0">
                <a:solidFill>
                  <a:prstClr val="black"/>
                </a:solidFill>
              </a:rPr>
              <a:t>Удельная площадь УДС, </a:t>
            </a:r>
            <a:r>
              <a:rPr lang="ru-RU" sz="1200" dirty="0" smtClean="0">
                <a:solidFill>
                  <a:prstClr val="black"/>
                </a:solidFill>
              </a:rPr>
              <a:t>кв.км УДС/кв.км площади города;</a:t>
            </a:r>
          </a:p>
          <a:p>
            <a:pPr marL="182563" indent="-182563" fontAlgn="base">
              <a:spcBef>
                <a:spcPts val="200"/>
              </a:spcBef>
              <a:spcAft>
                <a:spcPts val="100"/>
              </a:spcAft>
              <a:buFont typeface="Wingdings" pitchFamily="2" charset="2"/>
              <a:buChar char="q"/>
            </a:pPr>
            <a:r>
              <a:rPr lang="ru-RU" sz="1200" b="1" dirty="0" smtClean="0">
                <a:solidFill>
                  <a:prstClr val="black"/>
                </a:solidFill>
              </a:rPr>
              <a:t>Длина условной дорожной полосы</a:t>
            </a:r>
            <a:r>
              <a:rPr lang="ru-RU" sz="1200" dirty="0" smtClean="0">
                <a:solidFill>
                  <a:prstClr val="black"/>
                </a:solidFill>
              </a:rPr>
              <a:t>,  км/кв.км площади города; км/ 1 автомобиль;</a:t>
            </a:r>
          </a:p>
          <a:p>
            <a:pPr marL="182563" indent="-182563" fontAlgn="base">
              <a:spcBef>
                <a:spcPts val="200"/>
              </a:spcBef>
              <a:spcAft>
                <a:spcPts val="100"/>
              </a:spcAft>
              <a:buFont typeface="Wingdings" pitchFamily="2" charset="2"/>
              <a:buChar char="q"/>
            </a:pPr>
            <a:r>
              <a:rPr lang="ru-RU" sz="1200" b="1" dirty="0" smtClean="0">
                <a:solidFill>
                  <a:prstClr val="black"/>
                </a:solidFill>
              </a:rPr>
              <a:t>Плотность пешеходных зон,</a:t>
            </a:r>
            <a:r>
              <a:rPr lang="ru-RU" sz="1200" dirty="0" smtClean="0">
                <a:solidFill>
                  <a:prstClr val="black"/>
                </a:solidFill>
              </a:rPr>
              <a:t> км. пешеходных улиц/ км. УДС;</a:t>
            </a:r>
          </a:p>
          <a:p>
            <a:pPr marL="182563" indent="-182563" fontAlgn="base">
              <a:spcBef>
                <a:spcPts val="200"/>
              </a:spcBef>
              <a:spcAft>
                <a:spcPts val="100"/>
              </a:spcAft>
              <a:buFont typeface="Wingdings" pitchFamily="2" charset="2"/>
              <a:buChar char="q"/>
            </a:pPr>
            <a:r>
              <a:rPr lang="ru-RU" sz="1200" b="1" dirty="0" smtClean="0">
                <a:solidFill>
                  <a:prstClr val="black"/>
                </a:solidFill>
              </a:rPr>
              <a:t>Обеспеченность резидентов-владельцев личного транспорта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ru-RU" sz="1200" b="1" dirty="0" smtClean="0">
                <a:solidFill>
                  <a:prstClr val="black"/>
                </a:solidFill>
              </a:rPr>
              <a:t>местами для хранения автомобилей</a:t>
            </a:r>
            <a:r>
              <a:rPr lang="ru-RU" sz="1200" dirty="0" smtClean="0">
                <a:solidFill>
                  <a:prstClr val="black"/>
                </a:solidFill>
              </a:rPr>
              <a:t>: стационарными;  для временной парковки, %;</a:t>
            </a:r>
          </a:p>
          <a:p>
            <a:pPr marL="182563" indent="-182563" fontAlgn="base">
              <a:spcBef>
                <a:spcPts val="200"/>
              </a:spcBef>
              <a:spcAft>
                <a:spcPts val="100"/>
              </a:spcAft>
              <a:buFont typeface="Wingdings" pitchFamily="2" charset="2"/>
              <a:buChar char="q"/>
            </a:pPr>
            <a:r>
              <a:rPr lang="ru-RU" sz="1200" b="1" dirty="0" err="1" smtClean="0">
                <a:solidFill>
                  <a:prstClr val="black"/>
                </a:solidFill>
              </a:rPr>
              <a:t>Безбарьерность</a:t>
            </a:r>
            <a:r>
              <a:rPr lang="ru-RU" sz="1200" b="1" dirty="0" smtClean="0">
                <a:solidFill>
                  <a:prstClr val="black"/>
                </a:solidFill>
              </a:rPr>
              <a:t> транспортной среды, </a:t>
            </a:r>
            <a:r>
              <a:rPr lang="ru-RU" sz="1200" dirty="0" smtClean="0">
                <a:solidFill>
                  <a:prstClr val="black"/>
                </a:solidFill>
              </a:rPr>
              <a:t>баллы</a:t>
            </a:r>
            <a:r>
              <a:rPr lang="en-US" sz="1200" dirty="0" smtClean="0">
                <a:solidFill>
                  <a:prstClr val="black"/>
                </a:solidFill>
              </a:rPr>
              <a:t>.</a:t>
            </a:r>
            <a:endParaRPr lang="ru-RU" sz="1200" dirty="0" smtClean="0">
              <a:solidFill>
                <a:prstClr val="black"/>
              </a:solidFill>
            </a:endParaRPr>
          </a:p>
          <a:p>
            <a:pPr marL="182563" indent="-182563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</a:pPr>
            <a:endParaRPr lang="ru-RU" sz="1200" i="1" dirty="0" smtClean="0">
              <a:solidFill>
                <a:prstClr val="black"/>
              </a:solidFill>
            </a:endParaRPr>
          </a:p>
          <a:p>
            <a:pPr marL="182563" indent="-182563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</a:pPr>
            <a:endParaRPr lang="ru-RU" sz="1200" i="1" dirty="0" smtClean="0">
              <a:solidFill>
                <a:prstClr val="black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788024" y="1281345"/>
            <a:ext cx="4141694" cy="5228822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 fontAlgn="base">
              <a:spcBef>
                <a:spcPct val="0"/>
              </a:spcBef>
              <a:spcAft>
                <a:spcPts val="600"/>
              </a:spcAft>
            </a:pPr>
            <a:r>
              <a:rPr lang="ru-RU" sz="1400" b="1" i="1" dirty="0" smtClean="0">
                <a:solidFill>
                  <a:prstClr val="black"/>
                </a:solidFill>
              </a:rPr>
              <a:t>Показатели качества обслуживания населения ГОПТ:</a:t>
            </a:r>
          </a:p>
          <a:p>
            <a:pPr marL="182563" indent="-182563" fontAlgn="base">
              <a:spcBef>
                <a:spcPts val="200"/>
              </a:spcBef>
              <a:spcAft>
                <a:spcPts val="100"/>
              </a:spcAft>
              <a:buFont typeface="Wingdings" pitchFamily="2" charset="2"/>
              <a:buChar char="q"/>
            </a:pPr>
            <a:r>
              <a:rPr lang="ru-RU" sz="1200" b="1" dirty="0" smtClean="0">
                <a:solidFill>
                  <a:prstClr val="black"/>
                </a:solidFill>
              </a:rPr>
              <a:t>Суммарная длина маршрутной сети ГПТ, </a:t>
            </a:r>
            <a:r>
              <a:rPr lang="ru-RU" sz="1200" dirty="0" smtClean="0">
                <a:solidFill>
                  <a:prstClr val="black"/>
                </a:solidFill>
              </a:rPr>
              <a:t>км ;</a:t>
            </a:r>
          </a:p>
          <a:p>
            <a:pPr marL="182563" indent="-182563" fontAlgn="base">
              <a:spcBef>
                <a:spcPts val="200"/>
              </a:spcBef>
              <a:spcAft>
                <a:spcPts val="100"/>
              </a:spcAft>
              <a:buFont typeface="Wingdings" pitchFamily="2" charset="2"/>
              <a:buChar char="q"/>
            </a:pPr>
            <a:r>
              <a:rPr lang="ru-RU" sz="1200" b="1" dirty="0" smtClean="0">
                <a:solidFill>
                  <a:prstClr val="black"/>
                </a:solidFill>
              </a:rPr>
              <a:t>Плотность маршрутной сети: </a:t>
            </a:r>
            <a:r>
              <a:rPr lang="ru-RU" sz="1200" dirty="0" smtClean="0">
                <a:solidFill>
                  <a:prstClr val="black"/>
                </a:solidFill>
              </a:rPr>
              <a:t>общая;  наземного; внеуличного транспорта, км/кв.км;</a:t>
            </a:r>
          </a:p>
          <a:p>
            <a:pPr marL="182563" indent="-182563" fontAlgn="base">
              <a:spcBef>
                <a:spcPts val="200"/>
              </a:spcBef>
              <a:spcAft>
                <a:spcPts val="100"/>
              </a:spcAft>
              <a:buFont typeface="Wingdings" pitchFamily="2" charset="2"/>
              <a:buChar char="q"/>
            </a:pPr>
            <a:r>
              <a:rPr lang="ru-RU" sz="1200" b="1" dirty="0" smtClean="0">
                <a:solidFill>
                  <a:prstClr val="black"/>
                </a:solidFill>
              </a:rPr>
              <a:t>Маршрутный коэффициент;</a:t>
            </a:r>
          </a:p>
          <a:p>
            <a:pPr marL="182563" indent="-182563" fontAlgn="base">
              <a:spcBef>
                <a:spcPts val="200"/>
              </a:spcBef>
              <a:spcAft>
                <a:spcPts val="100"/>
              </a:spcAft>
              <a:buFont typeface="Wingdings" pitchFamily="2" charset="2"/>
              <a:buChar char="q"/>
            </a:pPr>
            <a:r>
              <a:rPr lang="ru-RU" sz="1200" b="1" dirty="0" smtClean="0">
                <a:solidFill>
                  <a:prstClr val="black"/>
                </a:solidFill>
              </a:rPr>
              <a:t>Доля территории  нормативной пешеходной доступности остановочных пунктов ГПТ</a:t>
            </a:r>
            <a:r>
              <a:rPr lang="ru-RU" sz="1200" dirty="0" smtClean="0">
                <a:solidFill>
                  <a:prstClr val="black"/>
                </a:solidFill>
              </a:rPr>
              <a:t>, в т.ч. для групп  </a:t>
            </a:r>
            <a:r>
              <a:rPr lang="ru-RU" sz="1200" dirty="0" err="1" smtClean="0">
                <a:solidFill>
                  <a:prstClr val="black"/>
                </a:solidFill>
              </a:rPr>
              <a:t>маломобильных</a:t>
            </a:r>
            <a:r>
              <a:rPr lang="ru-RU" sz="1200" dirty="0" smtClean="0">
                <a:solidFill>
                  <a:prstClr val="black"/>
                </a:solidFill>
              </a:rPr>
              <a:t> пассажиров;</a:t>
            </a:r>
          </a:p>
          <a:p>
            <a:pPr marL="182563" indent="-182563" fontAlgn="base">
              <a:spcBef>
                <a:spcPts val="200"/>
              </a:spcBef>
              <a:spcAft>
                <a:spcPts val="100"/>
              </a:spcAft>
              <a:buFont typeface="Wingdings" pitchFamily="2" charset="2"/>
              <a:buChar char="q"/>
            </a:pPr>
            <a:r>
              <a:rPr lang="ru-RU" sz="1200" b="1" dirty="0" smtClean="0">
                <a:solidFill>
                  <a:prstClr val="black"/>
                </a:solidFill>
              </a:rPr>
              <a:t>Доля транспортной работы внеуличного ГПТ;</a:t>
            </a:r>
          </a:p>
          <a:p>
            <a:pPr marL="182563" indent="-182563" fontAlgn="base">
              <a:spcBef>
                <a:spcPts val="200"/>
              </a:spcBef>
              <a:spcAft>
                <a:spcPts val="100"/>
              </a:spcAft>
              <a:buFont typeface="Wingdings" pitchFamily="2" charset="2"/>
              <a:buChar char="q"/>
            </a:pPr>
            <a:r>
              <a:rPr lang="ru-RU" sz="1200" b="1" dirty="0" smtClean="0">
                <a:solidFill>
                  <a:prstClr val="black"/>
                </a:solidFill>
              </a:rPr>
              <a:t>Коэффициент </a:t>
            </a:r>
            <a:r>
              <a:rPr lang="ru-RU" sz="1200" b="1" dirty="0" err="1" smtClean="0">
                <a:solidFill>
                  <a:prstClr val="black"/>
                </a:solidFill>
              </a:rPr>
              <a:t>пересадочности</a:t>
            </a:r>
            <a:r>
              <a:rPr lang="ru-RU" sz="1200" b="1" dirty="0" smtClean="0">
                <a:solidFill>
                  <a:prstClr val="black"/>
                </a:solidFill>
              </a:rPr>
              <a:t>;</a:t>
            </a:r>
          </a:p>
          <a:p>
            <a:pPr marL="182563" indent="-182563" fontAlgn="base">
              <a:spcBef>
                <a:spcPts val="200"/>
              </a:spcBef>
              <a:spcAft>
                <a:spcPts val="100"/>
              </a:spcAft>
              <a:buFont typeface="Wingdings" pitchFamily="2" charset="2"/>
              <a:buChar char="q"/>
            </a:pPr>
            <a:r>
              <a:rPr lang="ru-RU" sz="1200" b="1" dirty="0" smtClean="0">
                <a:solidFill>
                  <a:prstClr val="black"/>
                </a:solidFill>
              </a:rPr>
              <a:t>Средний сетевой интервал движения МТС</a:t>
            </a:r>
            <a:r>
              <a:rPr lang="ru-RU" sz="1200" dirty="0" smtClean="0">
                <a:solidFill>
                  <a:prstClr val="black"/>
                </a:solidFill>
              </a:rPr>
              <a:t>, мин.;</a:t>
            </a:r>
            <a:endParaRPr lang="ru-RU" sz="1200" b="1" dirty="0" smtClean="0">
              <a:solidFill>
                <a:prstClr val="black"/>
              </a:solidFill>
            </a:endParaRPr>
          </a:p>
          <a:p>
            <a:pPr marL="182563" indent="-182563" fontAlgn="base">
              <a:spcBef>
                <a:spcPts val="200"/>
              </a:spcBef>
              <a:spcAft>
                <a:spcPts val="100"/>
              </a:spcAft>
              <a:buFont typeface="Wingdings" pitchFamily="2" charset="2"/>
              <a:buChar char="q"/>
            </a:pPr>
            <a:r>
              <a:rPr lang="ru-RU" sz="1200" b="1" dirty="0" smtClean="0">
                <a:solidFill>
                  <a:prstClr val="black"/>
                </a:solidFill>
              </a:rPr>
              <a:t>Среднее время поездки</a:t>
            </a:r>
            <a:r>
              <a:rPr lang="ru-RU" sz="1200" dirty="0" smtClean="0">
                <a:solidFill>
                  <a:prstClr val="black"/>
                </a:solidFill>
              </a:rPr>
              <a:t>, мин;</a:t>
            </a:r>
          </a:p>
          <a:p>
            <a:pPr marL="182563" indent="-182563" fontAlgn="base">
              <a:spcBef>
                <a:spcPts val="200"/>
              </a:spcBef>
              <a:spcAft>
                <a:spcPts val="100"/>
              </a:spcAft>
              <a:buFont typeface="Wingdings" pitchFamily="2" charset="2"/>
              <a:buChar char="q"/>
            </a:pPr>
            <a:r>
              <a:rPr lang="ru-RU" sz="1200" b="1" dirty="0" smtClean="0">
                <a:solidFill>
                  <a:prstClr val="black"/>
                </a:solidFill>
              </a:rPr>
              <a:t>Коэффициент </a:t>
            </a:r>
            <a:r>
              <a:rPr lang="ru-RU" sz="1200" b="1" dirty="0" err="1" smtClean="0">
                <a:solidFill>
                  <a:prstClr val="black"/>
                </a:solidFill>
              </a:rPr>
              <a:t>непрямолинейности</a:t>
            </a:r>
            <a:r>
              <a:rPr lang="ru-RU" sz="1200" b="1" dirty="0" smtClean="0">
                <a:solidFill>
                  <a:prstClr val="black"/>
                </a:solidFill>
              </a:rPr>
              <a:t> маршрутов ГПТ;</a:t>
            </a:r>
          </a:p>
          <a:p>
            <a:pPr marL="182563" indent="-182563" fontAlgn="base">
              <a:spcBef>
                <a:spcPts val="200"/>
              </a:spcBef>
              <a:spcAft>
                <a:spcPts val="100"/>
              </a:spcAft>
              <a:buFont typeface="Wingdings" pitchFamily="2" charset="2"/>
              <a:buChar char="q"/>
            </a:pPr>
            <a:r>
              <a:rPr lang="ru-RU" sz="1200" b="1" dirty="0" smtClean="0">
                <a:solidFill>
                  <a:prstClr val="black"/>
                </a:solidFill>
              </a:rPr>
              <a:t>Средняя скорость сообщения для наземных и внеуличных видов  ГПТ и среднее значение</a:t>
            </a:r>
            <a:r>
              <a:rPr lang="ru-RU" sz="1200" dirty="0" smtClean="0">
                <a:solidFill>
                  <a:prstClr val="black"/>
                </a:solidFill>
              </a:rPr>
              <a:t>, км/час;</a:t>
            </a:r>
          </a:p>
          <a:p>
            <a:pPr marL="182563" indent="-182563" fontAlgn="base">
              <a:spcBef>
                <a:spcPts val="200"/>
              </a:spcBef>
              <a:spcAft>
                <a:spcPts val="100"/>
              </a:spcAft>
              <a:buFont typeface="Wingdings" pitchFamily="2" charset="2"/>
              <a:buChar char="q"/>
            </a:pPr>
            <a:r>
              <a:rPr lang="ru-RU" sz="1200" b="1" dirty="0" smtClean="0">
                <a:solidFill>
                  <a:prstClr val="black"/>
                </a:solidFill>
              </a:rPr>
              <a:t>Вероятность отказа в обслуживании</a:t>
            </a:r>
            <a:r>
              <a:rPr lang="ru-RU" sz="1200" dirty="0" smtClean="0">
                <a:solidFill>
                  <a:prstClr val="black"/>
                </a:solidFill>
              </a:rPr>
              <a:t>;</a:t>
            </a:r>
          </a:p>
          <a:p>
            <a:pPr marL="182563" indent="-182563" fontAlgn="base">
              <a:spcBef>
                <a:spcPts val="200"/>
              </a:spcBef>
              <a:spcAft>
                <a:spcPts val="100"/>
              </a:spcAft>
              <a:buFont typeface="Wingdings" pitchFamily="2" charset="2"/>
              <a:buChar char="q"/>
            </a:pPr>
            <a:r>
              <a:rPr lang="ru-RU" sz="1200" b="1" dirty="0" smtClean="0">
                <a:solidFill>
                  <a:prstClr val="black"/>
                </a:solidFill>
              </a:rPr>
              <a:t>Доля перегруженных маршрутов ГПТ</a:t>
            </a:r>
            <a:r>
              <a:rPr lang="en-US" sz="1200" b="1" dirty="0" smtClean="0">
                <a:solidFill>
                  <a:prstClr val="black"/>
                </a:solidFill>
              </a:rPr>
              <a:t>.</a:t>
            </a:r>
            <a:endParaRPr lang="ru-RU" sz="1200" b="1" dirty="0" smtClean="0">
              <a:solidFill>
                <a:prstClr val="black"/>
              </a:solidFill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155802" y="44701"/>
            <a:ext cx="7781343" cy="753101"/>
          </a:xfrm>
          <a:prstGeom prst="rect">
            <a:avLst/>
          </a:prstGeom>
        </p:spPr>
        <p:txBody>
          <a:bodyPr/>
          <a:lstStyle/>
          <a:p>
            <a:pPr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kern="0" dirty="0" smtClean="0">
                <a:solidFill>
                  <a:srgbClr val="1F497D"/>
                </a:solidFill>
              </a:rPr>
              <a:t>Показатели, характеризующие </a:t>
            </a:r>
          </a:p>
          <a:p>
            <a:pPr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kern="0" dirty="0" smtClean="0">
                <a:solidFill>
                  <a:srgbClr val="1F497D"/>
                </a:solidFill>
              </a:rPr>
              <a:t>качество городской транспортной среды</a:t>
            </a:r>
            <a:endParaRPr lang="ru-RU" sz="2400" b="1" kern="0" dirty="0">
              <a:solidFill>
                <a:srgbClr val="1F497D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7C44A-E43D-4BE7-ADC3-409E20575D05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2828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10774" y="1340768"/>
            <a:ext cx="8280920" cy="5286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 algn="just">
              <a:spcBef>
                <a:spcPts val="300"/>
              </a:spcBef>
              <a:buFont typeface="Wingdings" pitchFamily="2" charset="2"/>
              <a:buChar char="q"/>
            </a:pPr>
            <a:r>
              <a:rPr lang="ru-RU" sz="1600" kern="0" dirty="0" smtClean="0">
                <a:ea typeface="Calibri"/>
                <a:cs typeface="font293"/>
              </a:rPr>
              <a:t>Мероприятия </a:t>
            </a:r>
            <a:r>
              <a:rPr lang="ru-RU" sz="1600" kern="0" dirty="0">
                <a:ea typeface="Calibri"/>
                <a:cs typeface="font293"/>
              </a:rPr>
              <a:t>по развитию </a:t>
            </a:r>
            <a:r>
              <a:rPr lang="ru-RU" sz="1600" kern="0" dirty="0" smtClean="0">
                <a:ea typeface="Calibri"/>
                <a:cs typeface="font293"/>
              </a:rPr>
              <a:t>инфраструктуры всех видов транспорта, </a:t>
            </a:r>
            <a:r>
              <a:rPr lang="ru-RU" sz="1600" kern="0" dirty="0">
                <a:ea typeface="Calibri"/>
                <a:cs typeface="font293"/>
              </a:rPr>
              <a:t>(воздушный, морской, внутренний водный, железнодорожный, автомобильный, наземный электрический и внеуличный</a:t>
            </a:r>
            <a:r>
              <a:rPr lang="ru-RU" sz="1600" kern="0" dirty="0" smtClean="0">
                <a:ea typeface="Calibri"/>
                <a:cs typeface="font293"/>
              </a:rPr>
              <a:t>); созданию </a:t>
            </a:r>
            <a:r>
              <a:rPr lang="ru-RU" sz="1600" kern="0" dirty="0" err="1" smtClean="0">
                <a:ea typeface="Calibri"/>
                <a:cs typeface="font293"/>
              </a:rPr>
              <a:t>мультимодальных</a:t>
            </a:r>
            <a:r>
              <a:rPr lang="ru-RU" sz="1600" kern="0" dirty="0" smtClean="0">
                <a:ea typeface="Calibri"/>
                <a:cs typeface="font293"/>
              </a:rPr>
              <a:t> транспортно-пересадочных </a:t>
            </a:r>
            <a:r>
              <a:rPr lang="ru-RU" sz="1600" kern="0" dirty="0">
                <a:ea typeface="Calibri"/>
                <a:cs typeface="font293"/>
              </a:rPr>
              <a:t>узлов;</a:t>
            </a:r>
          </a:p>
          <a:p>
            <a:pPr marL="269875" indent="-269875" algn="just">
              <a:spcBef>
                <a:spcPts val="300"/>
              </a:spcBef>
              <a:buFont typeface="Wingdings" pitchFamily="2" charset="2"/>
              <a:buChar char="q"/>
            </a:pPr>
            <a:r>
              <a:rPr lang="ru-RU" sz="1600" kern="0" dirty="0" smtClean="0">
                <a:ea typeface="Calibri"/>
                <a:cs typeface="font293"/>
              </a:rPr>
              <a:t>Мероприятия </a:t>
            </a:r>
            <a:r>
              <a:rPr lang="ru-RU" sz="1600" kern="0" dirty="0">
                <a:ea typeface="Calibri"/>
                <a:cs typeface="font293"/>
              </a:rPr>
              <a:t>по </a:t>
            </a:r>
            <a:r>
              <a:rPr lang="ru-RU" sz="1600" kern="50" dirty="0">
                <a:ea typeface="SimSun"/>
                <a:cs typeface="font293"/>
              </a:rPr>
              <a:t>развитию инфраструктуры для </a:t>
            </a:r>
            <a:r>
              <a:rPr lang="ru-RU" sz="1600" kern="50" dirty="0" smtClean="0">
                <a:ea typeface="SimSun"/>
                <a:cs typeface="font293"/>
              </a:rPr>
              <a:t>обеспечения функционирования легкового </a:t>
            </a:r>
            <a:r>
              <a:rPr lang="ru-RU" sz="1600" kern="50" dirty="0">
                <a:ea typeface="SimSun"/>
                <a:cs typeface="font293"/>
              </a:rPr>
              <a:t>транспорта, включая развитие единого парковочного пространства;</a:t>
            </a:r>
          </a:p>
          <a:p>
            <a:pPr marL="269875" indent="-269875" algn="just">
              <a:spcBef>
                <a:spcPts val="300"/>
              </a:spcBef>
              <a:buFont typeface="Wingdings" pitchFamily="2" charset="2"/>
              <a:buChar char="q"/>
            </a:pPr>
            <a:r>
              <a:rPr lang="ru-RU" sz="1600" kern="0" dirty="0" smtClean="0">
                <a:ea typeface="Calibri"/>
                <a:cs typeface="font293"/>
              </a:rPr>
              <a:t>Мероприятия </a:t>
            </a:r>
            <a:r>
              <a:rPr lang="ru-RU" sz="1600" kern="0" dirty="0">
                <a:ea typeface="Calibri"/>
                <a:cs typeface="font293"/>
              </a:rPr>
              <a:t>по </a:t>
            </a:r>
            <a:r>
              <a:rPr lang="ru-RU" sz="1600" kern="50" dirty="0">
                <a:ea typeface="SimSun"/>
                <a:cs typeface="font293"/>
              </a:rPr>
              <a:t>развитию инфраструктуры </a:t>
            </a:r>
            <a:r>
              <a:rPr lang="ru-RU" sz="1600" kern="50" dirty="0" err="1">
                <a:ea typeface="SimSun"/>
                <a:cs typeface="font293"/>
              </a:rPr>
              <a:t>немоторизированного</a:t>
            </a:r>
            <a:r>
              <a:rPr lang="ru-RU" sz="1600" kern="50" dirty="0">
                <a:ea typeface="SimSun"/>
                <a:cs typeface="font293"/>
              </a:rPr>
              <a:t> передвижения (пешеходного и велосипедного движения);</a:t>
            </a:r>
          </a:p>
          <a:p>
            <a:pPr marL="269875" indent="-269875" algn="just">
              <a:spcBef>
                <a:spcPts val="300"/>
              </a:spcBef>
              <a:buFont typeface="Wingdings" pitchFamily="2" charset="2"/>
              <a:buChar char="q"/>
            </a:pPr>
            <a:r>
              <a:rPr lang="ru-RU" sz="1600" b="1" kern="50" dirty="0" smtClean="0">
                <a:ea typeface="SimSun"/>
                <a:cs typeface="font293"/>
              </a:rPr>
              <a:t>Комплексные схемы </a:t>
            </a:r>
            <a:r>
              <a:rPr lang="ru-RU" sz="1600" b="1" kern="50" dirty="0">
                <a:ea typeface="SimSun"/>
                <a:cs typeface="font293"/>
              </a:rPr>
              <a:t>организации дорожного </a:t>
            </a:r>
            <a:r>
              <a:rPr lang="ru-RU" sz="1600" b="1" kern="50" dirty="0" smtClean="0">
                <a:ea typeface="SimSun"/>
                <a:cs typeface="font293"/>
              </a:rPr>
              <a:t>движения (КСОД), включая схемы размещения ИТС</a:t>
            </a:r>
            <a:r>
              <a:rPr lang="ru-RU" sz="1600" b="1" kern="100" dirty="0" smtClean="0">
                <a:ea typeface="SimSun"/>
                <a:cs typeface="font293"/>
              </a:rPr>
              <a:t>;</a:t>
            </a:r>
            <a:endParaRPr lang="ru-RU" sz="1600" b="1" kern="100" dirty="0">
              <a:ea typeface="SimSun"/>
              <a:cs typeface="font293"/>
            </a:endParaRPr>
          </a:p>
          <a:p>
            <a:pPr marL="269875" indent="-269875" algn="just">
              <a:spcBef>
                <a:spcPts val="300"/>
              </a:spcBef>
              <a:buFont typeface="Wingdings" pitchFamily="2" charset="2"/>
              <a:buChar char="q"/>
            </a:pPr>
            <a:r>
              <a:rPr lang="ru-RU" sz="1600" kern="50" dirty="0" smtClean="0">
                <a:ea typeface="SimSun"/>
                <a:cs typeface="font293"/>
              </a:rPr>
              <a:t>Мероприятия </a:t>
            </a:r>
            <a:r>
              <a:rPr lang="ru-RU" sz="1600" kern="50" dirty="0">
                <a:ea typeface="SimSun"/>
                <a:cs typeface="font293"/>
              </a:rPr>
              <a:t>по развитию </a:t>
            </a:r>
            <a:r>
              <a:rPr lang="ru-RU" sz="1600" kern="50" dirty="0" smtClean="0">
                <a:ea typeface="SimSun"/>
                <a:cs typeface="font293"/>
              </a:rPr>
              <a:t>сети автомобильных </a:t>
            </a:r>
            <a:r>
              <a:rPr lang="ru-RU" sz="1600" kern="50" dirty="0">
                <a:ea typeface="SimSun"/>
                <a:cs typeface="font293"/>
              </a:rPr>
              <a:t>дорог поселений, городских </a:t>
            </a:r>
            <a:r>
              <a:rPr lang="ru-RU" sz="1600" kern="50" dirty="0" smtClean="0">
                <a:ea typeface="SimSun"/>
                <a:cs typeface="font293"/>
              </a:rPr>
              <a:t>округов;</a:t>
            </a:r>
            <a:endParaRPr lang="ru-RU" sz="1600" kern="50" dirty="0">
              <a:ea typeface="SimSun"/>
              <a:cs typeface="font293"/>
            </a:endParaRPr>
          </a:p>
          <a:p>
            <a:pPr marL="269875" indent="-269875" algn="just">
              <a:spcBef>
                <a:spcPts val="300"/>
              </a:spcBef>
              <a:buFont typeface="Wingdings" pitchFamily="2" charset="2"/>
              <a:buChar char="q"/>
            </a:pPr>
            <a:r>
              <a:rPr lang="ru-RU" sz="1600" kern="0" dirty="0" smtClean="0">
                <a:ea typeface="Calibri"/>
                <a:cs typeface="font293"/>
              </a:rPr>
              <a:t>Мероприятия </a:t>
            </a:r>
            <a:r>
              <a:rPr lang="ru-RU" sz="1600" kern="0" dirty="0">
                <a:ea typeface="Calibri"/>
                <a:cs typeface="font293"/>
              </a:rPr>
              <a:t>по </a:t>
            </a:r>
            <a:r>
              <a:rPr lang="ru-RU" sz="1600" kern="50" dirty="0">
                <a:ea typeface="SimSun"/>
                <a:cs typeface="font293"/>
              </a:rPr>
              <a:t>снижению негативного воздействия транспорта на окружающую среду и здоровье населения;</a:t>
            </a:r>
          </a:p>
          <a:p>
            <a:pPr marL="269875" indent="-269875" algn="just">
              <a:spcBef>
                <a:spcPts val="300"/>
              </a:spcBef>
              <a:buFont typeface="Wingdings" pitchFamily="2" charset="2"/>
              <a:buChar char="q"/>
            </a:pPr>
            <a:r>
              <a:rPr lang="ru-RU" sz="1600" kern="0" dirty="0" smtClean="0">
                <a:ea typeface="Calibri"/>
                <a:cs typeface="font293"/>
              </a:rPr>
              <a:t>Мероприятия </a:t>
            </a:r>
            <a:r>
              <a:rPr lang="ru-RU" sz="1600" kern="50" dirty="0">
                <a:ea typeface="SimSun"/>
                <a:cs typeface="font293"/>
              </a:rPr>
              <a:t>по повышению безопасности дорожного движения, снижению перегруженности дорог и/или их участков;</a:t>
            </a:r>
          </a:p>
          <a:p>
            <a:pPr marL="269875" indent="-269875" algn="just">
              <a:spcBef>
                <a:spcPts val="300"/>
              </a:spcBef>
              <a:buFont typeface="Wingdings" pitchFamily="2" charset="2"/>
              <a:buChar char="q"/>
            </a:pPr>
            <a:r>
              <a:rPr lang="ru-RU" sz="1600" kern="50" dirty="0" smtClean="0">
                <a:ea typeface="SimSun"/>
                <a:cs typeface="font293"/>
              </a:rPr>
              <a:t>Мероприятия </a:t>
            </a:r>
            <a:r>
              <a:rPr lang="ru-RU" sz="1600" kern="50" dirty="0">
                <a:ea typeface="SimSun"/>
                <a:cs typeface="font293"/>
              </a:rPr>
              <a:t>по мониторингу и контролю за работой транспортной инфраструктуры и качеством транспортного обслуживания населения и субъектов экономической деятельности</a:t>
            </a:r>
            <a:r>
              <a:rPr lang="ru-RU" sz="1600" kern="50" dirty="0" smtClean="0">
                <a:ea typeface="SimSun"/>
                <a:cs typeface="font293"/>
              </a:rPr>
              <a:t>;</a:t>
            </a:r>
            <a:endParaRPr lang="ru-RU" sz="1600" kern="50" dirty="0">
              <a:ea typeface="SimSun"/>
              <a:cs typeface="font293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155802" y="44701"/>
            <a:ext cx="7781343" cy="753101"/>
          </a:xfrm>
          <a:prstGeom prst="rect">
            <a:avLst/>
          </a:prstGeom>
        </p:spPr>
        <p:txBody>
          <a:bodyPr/>
          <a:lstStyle/>
          <a:p>
            <a:pPr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kern="0" dirty="0" smtClean="0">
                <a:solidFill>
                  <a:srgbClr val="1F497D"/>
                </a:solidFill>
              </a:rPr>
              <a:t>Мероприятия Программы комплексного развития транспортной инфраструктуры</a:t>
            </a:r>
            <a:endParaRPr lang="ru-RU" sz="2400" b="1" kern="0" dirty="0">
              <a:solidFill>
                <a:srgbClr val="1F497D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7C44A-E43D-4BE7-ADC3-409E20575D05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137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8486" y="102413"/>
            <a:ext cx="7754112" cy="1094339"/>
          </a:xfrm>
        </p:spPr>
        <p:txBody>
          <a:bodyPr>
            <a:noAutofit/>
          </a:bodyPr>
          <a:lstStyle/>
          <a:p>
            <a:pPr algn="l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Arial" pitchFamily="34" charset="0"/>
              </a:rPr>
              <a:t>Формирование системы документов в сфере территориального транспортного планирования и организации дорожного движения в городах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+mn-lt"/>
              <a:cs typeface="Arial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1560" y="1628800"/>
            <a:ext cx="3600400" cy="50405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1F497D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Генеральный план города</a:t>
            </a:r>
            <a:endParaRPr lang="ru-RU" sz="1200" b="1" dirty="0">
              <a:solidFill>
                <a:srgbClr val="1F497D">
                  <a:lumMod val="75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932040" y="1628800"/>
            <a:ext cx="3816424" cy="50405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Программа социально-экономического развития региона, города</a:t>
            </a:r>
            <a:endParaRPr lang="ru-RU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Прямая соединительная линия 9"/>
          <p:cNvCxnSpPr>
            <a:stCxn id="5" idx="2"/>
          </p:cNvCxnSpPr>
          <p:nvPr/>
        </p:nvCxnSpPr>
        <p:spPr>
          <a:xfrm>
            <a:off x="2411760" y="2132856"/>
            <a:ext cx="0" cy="216024"/>
          </a:xfrm>
          <a:prstGeom prst="line">
            <a:avLst/>
          </a:prstGeom>
          <a:ln w="158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hape 38"/>
          <p:cNvCxnSpPr>
            <a:stCxn id="6" idx="2"/>
          </p:cNvCxnSpPr>
          <p:nvPr/>
        </p:nvCxnSpPr>
        <p:spPr>
          <a:xfrm rot="5400000">
            <a:off x="4517994" y="26622"/>
            <a:ext cx="216024" cy="4428492"/>
          </a:xfrm>
          <a:prstGeom prst="bentConnector2">
            <a:avLst/>
          </a:prstGeom>
          <a:ln w="158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4572000" y="2348880"/>
            <a:ext cx="0" cy="144016"/>
          </a:xfrm>
          <a:prstGeom prst="line">
            <a:avLst/>
          </a:prstGeom>
          <a:ln w="158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 42"/>
          <p:cNvSpPr/>
          <p:nvPr/>
        </p:nvSpPr>
        <p:spPr>
          <a:xfrm>
            <a:off x="2411760" y="2492896"/>
            <a:ext cx="4320480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Комплексная программа развития транспортной инфраструктуры  (ПКРТИ)</a:t>
            </a:r>
            <a:endParaRPr lang="ru-RU" sz="12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2411760" y="3460259"/>
            <a:ext cx="432048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Правила подготовки КСОДД</a:t>
            </a:r>
            <a:endParaRPr lang="ru-RU" sz="12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2411760" y="3820299"/>
            <a:ext cx="1368152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ПОДД на период эксплуатации</a:t>
            </a:r>
            <a:endParaRPr lang="ru-RU" sz="12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3779912" y="3820299"/>
            <a:ext cx="1584176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ПОДД на период публичных и массовых мероприятий</a:t>
            </a:r>
            <a:endParaRPr lang="ru-RU" sz="12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5364088" y="3820299"/>
            <a:ext cx="1368152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ПОДД на период ограничений и ремонтных работ</a:t>
            </a:r>
            <a:endParaRPr lang="ru-RU" sz="11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5" name="Прямоугольник с двумя скругленными противолежащими углами 74"/>
          <p:cNvSpPr/>
          <p:nvPr/>
        </p:nvSpPr>
        <p:spPr>
          <a:xfrm>
            <a:off x="256032" y="2996952"/>
            <a:ext cx="1795688" cy="1224136"/>
          </a:xfrm>
          <a:prstGeom prst="round2Diag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Методические рекомендации по созданию и развитию единого парковочного пространства</a:t>
            </a:r>
            <a:endParaRPr lang="ru-RU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6" name="Прямоугольник с двумя скругленными противолежащими углами 75"/>
          <p:cNvSpPr/>
          <p:nvPr/>
        </p:nvSpPr>
        <p:spPr>
          <a:xfrm>
            <a:off x="256032" y="5313948"/>
            <a:ext cx="1867696" cy="1296144"/>
          </a:xfrm>
          <a:prstGeom prst="round2Diag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Концепция организации велосипедного движения в городах (на примере Санкт-Петербурга)</a:t>
            </a:r>
            <a:endParaRPr lang="ru-RU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Прямоугольник с двумя скругленными противолежащими углами 76"/>
          <p:cNvSpPr/>
          <p:nvPr/>
        </p:nvSpPr>
        <p:spPr>
          <a:xfrm>
            <a:off x="7092280" y="4110007"/>
            <a:ext cx="1800200" cy="952112"/>
          </a:xfrm>
          <a:prstGeom prst="round2Diag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Методические рекомендации по применению современных методов ОДД</a:t>
            </a:r>
            <a:endParaRPr lang="ru-RU" sz="11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Прямоугольник с двумя скругленными противолежащими углами 77"/>
          <p:cNvSpPr/>
          <p:nvPr/>
        </p:nvSpPr>
        <p:spPr>
          <a:xfrm>
            <a:off x="2267744" y="5313948"/>
            <a:ext cx="1872208" cy="1296144"/>
          </a:xfrm>
          <a:prstGeom prst="round2Diag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Методические рекомендации по оценке качества и мониторингу организации дорожного движения</a:t>
            </a:r>
            <a:endParaRPr lang="ru-RU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9" name="Прямоугольник с двумя скругленными противолежащими углами 78"/>
          <p:cNvSpPr/>
          <p:nvPr/>
        </p:nvSpPr>
        <p:spPr>
          <a:xfrm>
            <a:off x="4427984" y="5313948"/>
            <a:ext cx="2376264" cy="1296144"/>
          </a:xfrm>
          <a:prstGeom prst="round2Diag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Предложения по системе статистических наблюдений за показателями организации дорожного движения и качества транспортного обслуживания</a:t>
            </a:r>
            <a:endParaRPr lang="ru-RU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1" name="Shape 80"/>
          <p:cNvCxnSpPr>
            <a:stCxn id="75" idx="3"/>
            <a:endCxn id="43" idx="1"/>
          </p:cNvCxnSpPr>
          <p:nvPr/>
        </p:nvCxnSpPr>
        <p:spPr>
          <a:xfrm rot="5400000" flipH="1" flipV="1">
            <a:off x="1674806" y="2259998"/>
            <a:ext cx="216024" cy="1257884"/>
          </a:xfrm>
          <a:prstGeom prst="bentConnector2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 стрелкой 82"/>
          <p:cNvCxnSpPr/>
          <p:nvPr/>
        </p:nvCxnSpPr>
        <p:spPr>
          <a:xfrm rot="5400000" flipH="1" flipV="1">
            <a:off x="2846236" y="4934188"/>
            <a:ext cx="771215" cy="2949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 стрелкой 83"/>
          <p:cNvCxnSpPr/>
          <p:nvPr/>
        </p:nvCxnSpPr>
        <p:spPr>
          <a:xfrm rot="5400000" flipH="1" flipV="1">
            <a:off x="5139761" y="4930740"/>
            <a:ext cx="793160" cy="2529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hape 85"/>
          <p:cNvCxnSpPr>
            <a:stCxn id="77" idx="2"/>
            <a:endCxn id="43" idx="3"/>
          </p:cNvCxnSpPr>
          <p:nvPr/>
        </p:nvCxnSpPr>
        <p:spPr>
          <a:xfrm rot="10800000">
            <a:off x="6732240" y="2780929"/>
            <a:ext cx="360040" cy="1805135"/>
          </a:xfrm>
          <a:prstGeom prst="bentConnector3">
            <a:avLst>
              <a:gd name="adj1" fmla="val 50000"/>
            </a:avLst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Прямоугольник с двумя скругленными противолежащими углами 100"/>
          <p:cNvSpPr/>
          <p:nvPr/>
        </p:nvSpPr>
        <p:spPr>
          <a:xfrm>
            <a:off x="7110374" y="5303509"/>
            <a:ext cx="1792224" cy="1306583"/>
          </a:xfrm>
          <a:prstGeom prst="round2Diag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Предложения по созданию системы «</a:t>
            </a:r>
            <a:r>
              <a:rPr lang="ru-RU" sz="1200" b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эко-маркировки</a:t>
            </a:r>
            <a:r>
              <a:rPr lang="ru-RU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» транспортных средств (создание зон ограниченного доступа)</a:t>
            </a:r>
            <a:endParaRPr lang="ru-RU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1" name="Прямая соединительная линия 110"/>
          <p:cNvCxnSpPr/>
          <p:nvPr/>
        </p:nvCxnSpPr>
        <p:spPr>
          <a:xfrm rot="16200000" flipV="1">
            <a:off x="5369358" y="4447643"/>
            <a:ext cx="2991918" cy="7312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Прямая со стрелкой 112"/>
          <p:cNvCxnSpPr/>
          <p:nvPr/>
        </p:nvCxnSpPr>
        <p:spPr>
          <a:xfrm rot="10800000">
            <a:off x="6732240" y="2954205"/>
            <a:ext cx="129418" cy="1136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Прямая со стрелкой 116"/>
          <p:cNvCxnSpPr/>
          <p:nvPr/>
        </p:nvCxnSpPr>
        <p:spPr>
          <a:xfrm>
            <a:off x="2123728" y="2924944"/>
            <a:ext cx="288032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 rot="5400000">
            <a:off x="807669" y="4249743"/>
            <a:ext cx="2643206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Прямоугольник с двумя скругленными противолежащими углами 62"/>
          <p:cNvSpPr/>
          <p:nvPr/>
        </p:nvSpPr>
        <p:spPr>
          <a:xfrm>
            <a:off x="7095414" y="3005412"/>
            <a:ext cx="1800200" cy="952112"/>
          </a:xfrm>
          <a:prstGeom prst="round2Diag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Методические рекомендации по разработке ПКРТИ</a:t>
            </a:r>
            <a:endParaRPr lang="ru-RU" sz="11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2" name="Прямая соединительная линия 91"/>
          <p:cNvCxnSpPr>
            <a:endCxn id="101" idx="2"/>
          </p:cNvCxnSpPr>
          <p:nvPr/>
        </p:nvCxnSpPr>
        <p:spPr>
          <a:xfrm>
            <a:off x="6868973" y="5947258"/>
            <a:ext cx="241401" cy="9543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hape 93"/>
          <p:cNvCxnSpPr>
            <a:stCxn id="63" idx="3"/>
          </p:cNvCxnSpPr>
          <p:nvPr/>
        </p:nvCxnSpPr>
        <p:spPr>
          <a:xfrm rot="16200000" flipV="1">
            <a:off x="7180437" y="2190334"/>
            <a:ext cx="371940" cy="1258215"/>
          </a:xfrm>
          <a:prstGeom prst="bentConnector2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Номер слайда 9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7C44A-E43D-4BE7-ADC3-409E20575D05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32" name="Двойная стрелка вверх/вниз 31"/>
          <p:cNvSpPr/>
          <p:nvPr/>
        </p:nvSpPr>
        <p:spPr>
          <a:xfrm>
            <a:off x="4411061" y="3006548"/>
            <a:ext cx="351130" cy="519379"/>
          </a:xfrm>
          <a:prstGeom prst="upDown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259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187225" y="3526796"/>
            <a:ext cx="2518631" cy="4892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white"/>
                </a:solidFill>
                <a:cs typeface="Arial" pitchFamily="34" charset="0"/>
              </a:rPr>
              <a:t>Проекты ОДД (ПОДД)</a:t>
            </a:r>
            <a:endParaRPr lang="ru-RU" sz="120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27" name="Стрелка вниз 26"/>
          <p:cNvSpPr/>
          <p:nvPr/>
        </p:nvSpPr>
        <p:spPr>
          <a:xfrm>
            <a:off x="4228187" y="3204050"/>
            <a:ext cx="395021" cy="395021"/>
          </a:xfrm>
          <a:prstGeom prst="down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148487" y="0"/>
            <a:ext cx="77541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IV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. Правила подготовки проектов и схем организации дорожного движения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75265" y="5345106"/>
            <a:ext cx="712266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ea typeface="Times New Roman"/>
                <a:cs typeface="Arial" pitchFamily="34" charset="0"/>
              </a:rPr>
              <a:t>Документы </a:t>
            </a:r>
            <a:r>
              <a:rPr lang="ru-RU" sz="1600" dirty="0">
                <a:ea typeface="Times New Roman"/>
                <a:cs typeface="Arial" pitchFamily="34" charset="0"/>
              </a:rPr>
              <a:t>по ОДД </a:t>
            </a:r>
            <a:r>
              <a:rPr lang="ru-RU" sz="1600" dirty="0" smtClean="0">
                <a:ea typeface="Times New Roman"/>
                <a:cs typeface="Arial" pitchFamily="34" charset="0"/>
              </a:rPr>
              <a:t>разрабатываются на срок до 15 лет (КСОДД – не менее 15лет) на </a:t>
            </a:r>
            <a:r>
              <a:rPr lang="ru-RU" sz="1600" dirty="0">
                <a:ea typeface="Times New Roman"/>
                <a:cs typeface="Arial" pitchFamily="34" charset="0"/>
              </a:rPr>
              <a:t>основе документов территориального планирования</a:t>
            </a:r>
            <a:r>
              <a:rPr lang="ru-RU" sz="1600" dirty="0" smtClean="0">
                <a:ea typeface="Times New Roman"/>
                <a:cs typeface="Arial" pitchFamily="34" charset="0"/>
              </a:rPr>
              <a:t>,  </a:t>
            </a:r>
            <a:r>
              <a:rPr lang="ru-RU" sz="1600" dirty="0">
                <a:ea typeface="Times New Roman"/>
                <a:cs typeface="Arial" pitchFamily="34" charset="0"/>
              </a:rPr>
              <a:t>долгосрочных целевых планов и программ, материалов инженерных изысканий, </a:t>
            </a:r>
            <a:r>
              <a:rPr lang="ru-RU" sz="1600" dirty="0" smtClean="0">
                <a:ea typeface="Times New Roman"/>
                <a:cs typeface="Arial" pitchFamily="34" charset="0"/>
              </a:rPr>
              <a:t>результатов </a:t>
            </a:r>
            <a:r>
              <a:rPr lang="ru-RU" sz="1600" dirty="0">
                <a:ea typeface="Times New Roman"/>
                <a:cs typeface="Arial" pitchFamily="34" charset="0"/>
              </a:rPr>
              <a:t>исследования существующих и прогнозируемых параметров дорожного </a:t>
            </a:r>
            <a:r>
              <a:rPr lang="ru-RU" sz="1600" dirty="0" smtClean="0">
                <a:ea typeface="Times New Roman"/>
                <a:cs typeface="Arial" pitchFamily="34" charset="0"/>
              </a:rPr>
              <a:t>движения.</a:t>
            </a:r>
            <a:endParaRPr lang="ru-RU" sz="1600" dirty="0"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91771" y="2714206"/>
            <a:ext cx="2506770" cy="4898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white"/>
                </a:solidFill>
                <a:cs typeface="Arial" pitchFamily="34" charset="0"/>
              </a:rPr>
              <a:t>Комплексные схемы ОДД (КСОДД) </a:t>
            </a:r>
            <a:endParaRPr lang="ru-RU" sz="120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08312" y="4402985"/>
            <a:ext cx="2066496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white"/>
                </a:solidFill>
                <a:cs typeface="Arial" pitchFamily="34" charset="0"/>
              </a:rPr>
              <a:t>На период эксплуатации объектов капитального строительства</a:t>
            </a:r>
            <a:endParaRPr lang="ru-RU" sz="120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412082" y="4402985"/>
            <a:ext cx="2074329" cy="6371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white"/>
                </a:solidFill>
                <a:cs typeface="Arial" pitchFamily="34" charset="0"/>
              </a:rPr>
              <a:t>На период массовых мероприятий</a:t>
            </a:r>
            <a:endParaRPr lang="ru-RU" sz="120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749275" y="4395671"/>
            <a:ext cx="2078000" cy="6371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white"/>
                </a:solidFill>
                <a:cs typeface="Arial" pitchFamily="34" charset="0"/>
              </a:rPr>
              <a:t>На период строительства и ремонта</a:t>
            </a:r>
            <a:endParaRPr lang="ru-RU" sz="120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26" name="Стрелка вниз 25"/>
          <p:cNvSpPr/>
          <p:nvPr/>
        </p:nvSpPr>
        <p:spPr>
          <a:xfrm>
            <a:off x="4213557" y="2362802"/>
            <a:ext cx="395021" cy="395021"/>
          </a:xfrm>
          <a:prstGeom prst="down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196741" y="1631283"/>
            <a:ext cx="2502459" cy="7315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prstClr val="white"/>
                </a:solidFill>
                <a:cs typeface="Arial" pitchFamily="34" charset="0"/>
              </a:rPr>
              <a:t>Документация по ОДД</a:t>
            </a:r>
            <a:endParaRPr lang="ru-RU" sz="1600" b="1" dirty="0">
              <a:solidFill>
                <a:prstClr val="white"/>
              </a:solidFill>
              <a:cs typeface="Arial" pitchFamily="34" charset="0"/>
            </a:endParaRPr>
          </a:p>
        </p:txBody>
      </p:sp>
      <p:cxnSp>
        <p:nvCxnSpPr>
          <p:cNvPr id="37" name="Соединительная линия уступом 36"/>
          <p:cNvCxnSpPr>
            <a:stCxn id="14" idx="0"/>
            <a:endCxn id="22" idx="0"/>
          </p:cNvCxnSpPr>
          <p:nvPr/>
        </p:nvCxnSpPr>
        <p:spPr>
          <a:xfrm rot="5400000" flipH="1" flipV="1">
            <a:off x="4461260" y="2075971"/>
            <a:ext cx="7314" cy="4646715"/>
          </a:xfrm>
          <a:prstGeom prst="bentConnector3">
            <a:avLst>
              <a:gd name="adj1" fmla="val 3225513"/>
            </a:avLst>
          </a:prstGeom>
          <a:ln w="25400"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>
            <a:stCxn id="13" idx="2"/>
            <a:endCxn id="21" idx="0"/>
          </p:cNvCxnSpPr>
          <p:nvPr/>
        </p:nvCxnSpPr>
        <p:spPr>
          <a:xfrm rot="16200000" flipH="1">
            <a:off x="4254420" y="4208158"/>
            <a:ext cx="386948" cy="2706"/>
          </a:xfrm>
          <a:prstGeom prst="straightConnector1">
            <a:avLst/>
          </a:prstGeom>
          <a:ln w="254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hape 41"/>
          <p:cNvCxnSpPr>
            <a:stCxn id="10" idx="1"/>
          </p:cNvCxnSpPr>
          <p:nvPr/>
        </p:nvCxnSpPr>
        <p:spPr>
          <a:xfrm rot="10800000" flipV="1">
            <a:off x="1967789" y="2959128"/>
            <a:ext cx="1223982" cy="1459245"/>
          </a:xfrm>
          <a:prstGeom prst="bentConnector2">
            <a:avLst/>
          </a:prstGeom>
          <a:ln w="254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Номер слайда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7C44A-E43D-4BE7-ADC3-409E20575D05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3444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0" name="TextBox 13"/>
          <p:cNvSpPr txBox="1">
            <a:spLocks noChangeArrowheads="1"/>
          </p:cNvSpPr>
          <p:nvPr/>
        </p:nvSpPr>
        <p:spPr bwMode="auto">
          <a:xfrm>
            <a:off x="5922730" y="3404486"/>
            <a:ext cx="2372698" cy="27699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200" smtClean="0">
                <a:solidFill>
                  <a:srgbClr val="FFFFFF"/>
                </a:solidFill>
                <a:latin typeface="+mn-lt"/>
              </a:rPr>
              <a:t>Природно-экологический блок</a:t>
            </a:r>
          </a:p>
        </p:txBody>
      </p:sp>
      <p:cxnSp>
        <p:nvCxnSpPr>
          <p:cNvPr id="6146" name="Прямая со стрелкой 32"/>
          <p:cNvCxnSpPr>
            <a:cxnSpLocks noChangeShapeType="1"/>
          </p:cNvCxnSpPr>
          <p:nvPr/>
        </p:nvCxnSpPr>
        <p:spPr bwMode="auto">
          <a:xfrm flipV="1">
            <a:off x="3712395" y="2552607"/>
            <a:ext cx="455195" cy="1432"/>
          </a:xfrm>
          <a:prstGeom prst="straightConnector1">
            <a:avLst/>
          </a:prstGeom>
          <a:noFill/>
          <a:ln w="1270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" name="Прямая со стрелкой 46"/>
          <p:cNvCxnSpPr>
            <a:cxnSpLocks noChangeShapeType="1"/>
          </p:cNvCxnSpPr>
          <p:nvPr/>
        </p:nvCxnSpPr>
        <p:spPr bwMode="auto">
          <a:xfrm rot="5400000" flipH="1" flipV="1">
            <a:off x="5611322" y="3736106"/>
            <a:ext cx="685106" cy="586600"/>
          </a:xfrm>
          <a:prstGeom prst="straightConnector1">
            <a:avLst/>
          </a:prstGeom>
          <a:noFill/>
          <a:ln w="38100" algn="ctr">
            <a:solidFill>
              <a:schemeClr val="accent1">
                <a:lumMod val="75000"/>
              </a:schemeClr>
            </a:solidFill>
            <a:prstDash val="solid"/>
            <a:round/>
            <a:headEnd type="arrow" w="med" len="med"/>
            <a:tailEnd type="arrow" w="med" len="med"/>
          </a:ln>
        </p:spPr>
      </p:cxnSp>
      <p:cxnSp>
        <p:nvCxnSpPr>
          <p:cNvPr id="121" name="Прямая со стрелкой 34"/>
          <p:cNvCxnSpPr>
            <a:cxnSpLocks noChangeShapeType="1"/>
            <a:stCxn id="71741" idx="1"/>
          </p:cNvCxnSpPr>
          <p:nvPr/>
        </p:nvCxnSpPr>
        <p:spPr bwMode="auto">
          <a:xfrm flipH="1" flipV="1">
            <a:off x="2219390" y="3008115"/>
            <a:ext cx="389573" cy="1324"/>
          </a:xfrm>
          <a:prstGeom prst="straightConnector1">
            <a:avLst/>
          </a:prstGeom>
          <a:noFill/>
          <a:ln w="57150" algn="ctr">
            <a:solidFill>
              <a:schemeClr val="tx1"/>
            </a:solidFill>
            <a:round/>
            <a:headEnd type="none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</p:cxnSp>
      <p:cxnSp>
        <p:nvCxnSpPr>
          <p:cNvPr id="71704" name="Прямая со стрелкой 33"/>
          <p:cNvCxnSpPr>
            <a:cxnSpLocks noChangeShapeType="1"/>
          </p:cNvCxnSpPr>
          <p:nvPr/>
        </p:nvCxnSpPr>
        <p:spPr bwMode="auto">
          <a:xfrm>
            <a:off x="3777682" y="3202947"/>
            <a:ext cx="2402367" cy="1168719"/>
          </a:xfrm>
          <a:prstGeom prst="straightConnector1">
            <a:avLst/>
          </a:prstGeom>
          <a:noFill/>
          <a:ln w="57150" algn="ctr">
            <a:solidFill>
              <a:schemeClr val="tx1"/>
            </a:solidFill>
            <a:round/>
            <a:headEnd type="none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</p:cxnSp>
      <p:cxnSp>
        <p:nvCxnSpPr>
          <p:cNvPr id="71705" name="Прямая со стрелкой 34"/>
          <p:cNvCxnSpPr>
            <a:cxnSpLocks noChangeShapeType="1"/>
            <a:endCxn id="6163" idx="0"/>
          </p:cNvCxnSpPr>
          <p:nvPr/>
        </p:nvCxnSpPr>
        <p:spPr bwMode="auto">
          <a:xfrm rot="10800000" flipV="1">
            <a:off x="1959608" y="3332805"/>
            <a:ext cx="714285" cy="519542"/>
          </a:xfrm>
          <a:prstGeom prst="straightConnector1">
            <a:avLst/>
          </a:prstGeom>
          <a:noFill/>
          <a:ln w="57150" algn="ctr">
            <a:solidFill>
              <a:schemeClr val="tx1"/>
            </a:solidFill>
            <a:round/>
            <a:headEnd type="none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</p:cxnSp>
      <p:cxnSp>
        <p:nvCxnSpPr>
          <p:cNvPr id="82" name="Прямая со стрелкой 33"/>
          <p:cNvCxnSpPr>
            <a:cxnSpLocks noChangeShapeType="1"/>
          </p:cNvCxnSpPr>
          <p:nvPr/>
        </p:nvCxnSpPr>
        <p:spPr bwMode="auto">
          <a:xfrm>
            <a:off x="3323180" y="3462662"/>
            <a:ext cx="649288" cy="779101"/>
          </a:xfrm>
          <a:prstGeom prst="straightConnector1">
            <a:avLst/>
          </a:prstGeom>
          <a:noFill/>
          <a:ln w="127000" algn="ctr">
            <a:solidFill>
              <a:schemeClr val="tx1"/>
            </a:solidFill>
            <a:round/>
            <a:headEnd type="none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</p:cxnSp>
      <p:sp>
        <p:nvSpPr>
          <p:cNvPr id="71736" name="Прямоугольник 4"/>
          <p:cNvSpPr>
            <a:spLocks noChangeArrowheads="1"/>
          </p:cNvSpPr>
          <p:nvPr/>
        </p:nvSpPr>
        <p:spPr bwMode="auto">
          <a:xfrm>
            <a:off x="2542916" y="1645079"/>
            <a:ext cx="1349840" cy="195247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200">
              <a:solidFill>
                <a:srgbClr val="FFFFFF"/>
              </a:solidFill>
            </a:endParaRPr>
          </a:p>
        </p:txBody>
      </p:sp>
      <p:sp>
        <p:nvSpPr>
          <p:cNvPr id="47" name="Прямоугольник 5"/>
          <p:cNvSpPr>
            <a:spLocks noChangeArrowheads="1"/>
          </p:cNvSpPr>
          <p:nvPr/>
        </p:nvSpPr>
        <p:spPr bwMode="auto">
          <a:xfrm>
            <a:off x="4362265" y="1448974"/>
            <a:ext cx="1306898" cy="1952473"/>
          </a:xfrm>
          <a:prstGeom prst="rect">
            <a:avLst/>
          </a:prstGeom>
          <a:solidFill>
            <a:schemeClr val="bg1">
              <a:lumMod val="60000"/>
              <a:lumOff val="40000"/>
            </a:schemeClr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200">
              <a:solidFill>
                <a:srgbClr val="FFFFFF"/>
              </a:solidFill>
            </a:endParaRPr>
          </a:p>
        </p:txBody>
      </p:sp>
      <p:sp>
        <p:nvSpPr>
          <p:cNvPr id="6154" name="Прямоугольник 5"/>
          <p:cNvSpPr>
            <a:spLocks noChangeArrowheads="1"/>
          </p:cNvSpPr>
          <p:nvPr/>
        </p:nvSpPr>
        <p:spPr bwMode="auto">
          <a:xfrm>
            <a:off x="4292126" y="1381696"/>
            <a:ext cx="1306897" cy="1952473"/>
          </a:xfrm>
          <a:prstGeom prst="rect">
            <a:avLst/>
          </a:prstGeom>
          <a:solidFill>
            <a:srgbClr val="92D050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/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200" smtClean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08" name="Прямоугольник 4"/>
          <p:cNvSpPr>
            <a:spLocks noChangeArrowheads="1"/>
          </p:cNvSpPr>
          <p:nvPr/>
        </p:nvSpPr>
        <p:spPr bwMode="auto">
          <a:xfrm>
            <a:off x="3517720" y="4241697"/>
            <a:ext cx="2142854" cy="246633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200">
              <a:solidFill>
                <a:srgbClr val="FFFFFF"/>
              </a:solidFill>
            </a:endParaRPr>
          </a:p>
        </p:txBody>
      </p:sp>
      <p:sp>
        <p:nvSpPr>
          <p:cNvPr id="6156" name="TextBox 13"/>
          <p:cNvSpPr txBox="1">
            <a:spLocks noChangeArrowheads="1"/>
          </p:cNvSpPr>
          <p:nvPr/>
        </p:nvSpPr>
        <p:spPr bwMode="auto">
          <a:xfrm>
            <a:off x="5932618" y="4396292"/>
            <a:ext cx="2377440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200" smtClean="0">
                <a:solidFill>
                  <a:srgbClr val="FFFFFF"/>
                </a:solidFill>
                <a:latin typeface="+mn-lt"/>
              </a:rPr>
              <a:t>Схема развития городского пассажирского транспорта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13470" y="4348718"/>
            <a:ext cx="1982220" cy="738664"/>
          </a:xfrm>
          <a:prstGeom prst="rect">
            <a:avLst/>
          </a:prstGeom>
          <a:noFill/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solidFill>
                  <a:schemeClr val="bg1"/>
                </a:solidFill>
              </a:rPr>
              <a:t>Комплексная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solidFill>
                  <a:schemeClr val="bg1"/>
                </a:solidFill>
              </a:rPr>
              <a:t>схема организации  дорожного движения </a:t>
            </a:r>
          </a:p>
        </p:txBody>
      </p:sp>
      <p:sp>
        <p:nvSpPr>
          <p:cNvPr id="6160" name="TextBox 15"/>
          <p:cNvSpPr txBox="1">
            <a:spLocks noChangeArrowheads="1"/>
          </p:cNvSpPr>
          <p:nvPr/>
        </p:nvSpPr>
        <p:spPr bwMode="auto">
          <a:xfrm>
            <a:off x="798158" y="6149041"/>
            <a:ext cx="2337528" cy="461665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1200" dirty="0" smtClean="0">
                <a:latin typeface="+mn-lt"/>
              </a:rPr>
              <a:t>Проекты организации движения (ПОДД)</a:t>
            </a:r>
          </a:p>
        </p:txBody>
      </p:sp>
      <p:sp>
        <p:nvSpPr>
          <p:cNvPr id="6161" name="TextBox 17"/>
          <p:cNvSpPr txBox="1">
            <a:spLocks noChangeArrowheads="1"/>
          </p:cNvSpPr>
          <p:nvPr/>
        </p:nvSpPr>
        <p:spPr bwMode="auto">
          <a:xfrm>
            <a:off x="790843" y="4653949"/>
            <a:ext cx="2337528" cy="1015663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1200" dirty="0" smtClean="0">
                <a:latin typeface="+mn-lt"/>
              </a:rPr>
              <a:t>Проекты строительства и реконструкции улиц, автомобильных дорог, других объектов транспортной инфраструктуры</a:t>
            </a:r>
          </a:p>
        </p:txBody>
      </p:sp>
      <p:sp>
        <p:nvSpPr>
          <p:cNvPr id="6162" name="TextBox 18"/>
          <p:cNvSpPr txBox="1">
            <a:spLocks noChangeArrowheads="1"/>
          </p:cNvSpPr>
          <p:nvPr/>
        </p:nvSpPr>
        <p:spPr bwMode="auto">
          <a:xfrm>
            <a:off x="5925566" y="5220639"/>
            <a:ext cx="2391807" cy="646331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1200" dirty="0" smtClean="0">
                <a:latin typeface="+mn-lt"/>
              </a:rPr>
              <a:t>Проекты строительства и реконструкции объектов инфраструктуры  ГПТ</a:t>
            </a:r>
          </a:p>
        </p:txBody>
      </p:sp>
      <p:sp>
        <p:nvSpPr>
          <p:cNvPr id="6163" name="TextBox 19"/>
          <p:cNvSpPr txBox="1">
            <a:spLocks noChangeArrowheads="1"/>
          </p:cNvSpPr>
          <p:nvPr/>
        </p:nvSpPr>
        <p:spPr bwMode="auto">
          <a:xfrm>
            <a:off x="790843" y="3852347"/>
            <a:ext cx="2337528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200" smtClean="0">
                <a:solidFill>
                  <a:srgbClr val="FFFFFF"/>
                </a:solidFill>
                <a:latin typeface="+mn-lt"/>
              </a:rPr>
              <a:t>Схема развития улично-дорожной сети (УДС)</a:t>
            </a:r>
          </a:p>
        </p:txBody>
      </p:sp>
      <p:sp>
        <p:nvSpPr>
          <p:cNvPr id="6164" name="TextBox 22"/>
          <p:cNvSpPr txBox="1">
            <a:spLocks noChangeArrowheads="1"/>
          </p:cNvSpPr>
          <p:nvPr/>
        </p:nvSpPr>
        <p:spPr bwMode="auto">
          <a:xfrm>
            <a:off x="5919663" y="1384559"/>
            <a:ext cx="2337529" cy="276999"/>
          </a:xfrm>
          <a:prstGeom prst="rect">
            <a:avLst/>
          </a:prstGeom>
          <a:solidFill>
            <a:schemeClr val="accent6">
              <a:lumMod val="50000"/>
            </a:schemeClr>
          </a:solidFill>
          <a:ln w="2857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1200" smtClean="0">
                <a:solidFill>
                  <a:srgbClr val="FFFFFF"/>
                </a:solidFill>
                <a:latin typeface="+mn-lt"/>
              </a:rPr>
              <a:t>Градостроительство</a:t>
            </a:r>
          </a:p>
        </p:txBody>
      </p:sp>
      <p:sp>
        <p:nvSpPr>
          <p:cNvPr id="6165" name="TextBox 23"/>
          <p:cNvSpPr txBox="1">
            <a:spLocks noChangeArrowheads="1"/>
          </p:cNvSpPr>
          <p:nvPr/>
        </p:nvSpPr>
        <p:spPr bwMode="auto">
          <a:xfrm>
            <a:off x="5935716" y="2750145"/>
            <a:ext cx="2352397" cy="461665"/>
          </a:xfrm>
          <a:prstGeom prst="rect">
            <a:avLst/>
          </a:prstGeom>
          <a:solidFill>
            <a:srgbClr val="92D050"/>
          </a:solidFill>
          <a:ln w="28575">
            <a:solidFill>
              <a:srgbClr val="92D05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1200" dirty="0" smtClean="0">
                <a:latin typeface="+mn-lt"/>
              </a:rPr>
              <a:t>Инженерная инфраструктура и благоустройство территории</a:t>
            </a:r>
          </a:p>
        </p:txBody>
      </p:sp>
      <p:sp>
        <p:nvSpPr>
          <p:cNvPr id="6166" name="TextBox 24"/>
          <p:cNvSpPr txBox="1">
            <a:spLocks noChangeArrowheads="1"/>
          </p:cNvSpPr>
          <p:nvPr/>
        </p:nvSpPr>
        <p:spPr bwMode="auto">
          <a:xfrm>
            <a:off x="5903358" y="1968583"/>
            <a:ext cx="2370123" cy="461665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1200" dirty="0" smtClean="0">
                <a:latin typeface="+mn-lt"/>
              </a:rPr>
              <a:t>Проекты строительства зданий и сооружений</a:t>
            </a:r>
          </a:p>
        </p:txBody>
      </p:sp>
      <p:cxnSp>
        <p:nvCxnSpPr>
          <p:cNvPr id="6167" name="Прямая со стрелкой 25"/>
          <p:cNvCxnSpPr>
            <a:cxnSpLocks noChangeShapeType="1"/>
          </p:cNvCxnSpPr>
          <p:nvPr/>
        </p:nvCxnSpPr>
        <p:spPr bwMode="auto">
          <a:xfrm rot="5400000">
            <a:off x="1767694" y="4483980"/>
            <a:ext cx="339937" cy="1588"/>
          </a:xfrm>
          <a:prstGeom prst="straightConnector1">
            <a:avLst/>
          </a:prstGeom>
          <a:noFill/>
          <a:ln w="57150" algn="ctr">
            <a:solidFill>
              <a:schemeClr val="tx1"/>
            </a:solidFill>
            <a:round/>
            <a:headEnd type="none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68" name="Прямая со стрелкой 26"/>
          <p:cNvCxnSpPr>
            <a:cxnSpLocks noChangeShapeType="1"/>
            <a:stCxn id="6161" idx="2"/>
            <a:endCxn id="6160" idx="0"/>
          </p:cNvCxnSpPr>
          <p:nvPr/>
        </p:nvCxnSpPr>
        <p:spPr bwMode="auto">
          <a:xfrm rot="16200000" flipH="1">
            <a:off x="1723550" y="5905668"/>
            <a:ext cx="479429" cy="7315"/>
          </a:xfrm>
          <a:prstGeom prst="straightConnector1">
            <a:avLst/>
          </a:prstGeom>
          <a:noFill/>
          <a:ln w="57150" algn="ctr">
            <a:solidFill>
              <a:schemeClr val="tx1"/>
            </a:solidFill>
            <a:round/>
            <a:headEnd type="none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69" name="Прямая со стрелкой 27"/>
          <p:cNvCxnSpPr>
            <a:cxnSpLocks noChangeShapeType="1"/>
          </p:cNvCxnSpPr>
          <p:nvPr/>
        </p:nvCxnSpPr>
        <p:spPr bwMode="auto">
          <a:xfrm>
            <a:off x="7023297" y="1708062"/>
            <a:ext cx="0" cy="260521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70" name="Прямая со стрелкой 32"/>
          <p:cNvCxnSpPr>
            <a:cxnSpLocks noChangeShapeType="1"/>
          </p:cNvCxnSpPr>
          <p:nvPr/>
        </p:nvCxnSpPr>
        <p:spPr bwMode="auto">
          <a:xfrm flipV="1">
            <a:off x="5581489" y="2988294"/>
            <a:ext cx="354227" cy="3615"/>
          </a:xfrm>
          <a:prstGeom prst="straightConnector1">
            <a:avLst/>
          </a:prstGeom>
          <a:noFill/>
          <a:ln w="57150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71" name="Прямая со стрелкой 36"/>
          <p:cNvCxnSpPr>
            <a:cxnSpLocks noChangeShapeType="1"/>
            <a:stCxn id="6156" idx="2"/>
            <a:endCxn id="6162" idx="0"/>
          </p:cNvCxnSpPr>
          <p:nvPr/>
        </p:nvCxnSpPr>
        <p:spPr bwMode="auto">
          <a:xfrm rot="16200000" flipH="1">
            <a:off x="6940063" y="5039232"/>
            <a:ext cx="362682" cy="132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prstDash val="sysDot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" name="Прямая со стрелкой 40"/>
          <p:cNvCxnSpPr>
            <a:cxnSpLocks noChangeShapeType="1"/>
          </p:cNvCxnSpPr>
          <p:nvPr/>
        </p:nvCxnSpPr>
        <p:spPr bwMode="auto">
          <a:xfrm rot="10800000" flipV="1">
            <a:off x="3135688" y="6378846"/>
            <a:ext cx="397555" cy="5925"/>
          </a:xfrm>
          <a:prstGeom prst="straightConnector1">
            <a:avLst/>
          </a:prstGeom>
          <a:noFill/>
          <a:ln w="38100" algn="ctr">
            <a:solidFill>
              <a:schemeClr val="accent1">
                <a:lumMod val="75000"/>
              </a:schemeClr>
            </a:solidFill>
            <a:prstDash val="solid"/>
            <a:round/>
            <a:headEnd type="arrow" w="med" len="med"/>
            <a:tailEnd type="arrow" w="med" len="med"/>
          </a:ln>
        </p:spPr>
      </p:cxnSp>
      <p:cxnSp>
        <p:nvCxnSpPr>
          <p:cNvPr id="3" name="Прямая со стрелкой 42"/>
          <p:cNvCxnSpPr>
            <a:cxnSpLocks noChangeShapeType="1"/>
          </p:cNvCxnSpPr>
          <p:nvPr/>
        </p:nvCxnSpPr>
        <p:spPr bwMode="auto">
          <a:xfrm flipH="1" flipV="1">
            <a:off x="3128371" y="4173025"/>
            <a:ext cx="389349" cy="260521"/>
          </a:xfrm>
          <a:prstGeom prst="straightConnector1">
            <a:avLst/>
          </a:prstGeom>
          <a:noFill/>
          <a:ln w="38100" algn="ctr">
            <a:solidFill>
              <a:schemeClr val="accent1">
                <a:lumMod val="75000"/>
              </a:schemeClr>
            </a:solidFill>
            <a:prstDash val="solid"/>
            <a:round/>
            <a:headEnd type="arrow" w="med" len="med"/>
            <a:tailEnd type="arrow" w="med" len="med"/>
          </a:ln>
        </p:spPr>
      </p:cxnSp>
      <p:cxnSp>
        <p:nvCxnSpPr>
          <p:cNvPr id="6172" name="Прямая со стрелкой 43"/>
          <p:cNvCxnSpPr>
            <a:cxnSpLocks noChangeShapeType="1"/>
          </p:cNvCxnSpPr>
          <p:nvPr/>
        </p:nvCxnSpPr>
        <p:spPr bwMode="auto">
          <a:xfrm rot="5400000" flipH="1" flipV="1">
            <a:off x="5559120" y="5690531"/>
            <a:ext cx="476598" cy="256296"/>
          </a:xfrm>
          <a:prstGeom prst="straightConnector1">
            <a:avLst/>
          </a:prstGeom>
          <a:noFill/>
          <a:ln w="38100" algn="ctr">
            <a:solidFill>
              <a:schemeClr val="accent1">
                <a:lumMod val="75000"/>
              </a:schemeClr>
            </a:solidFill>
            <a:prstDash val="solid"/>
            <a:round/>
            <a:headEnd type="arrow" w="med" len="med"/>
            <a:tailEnd type="arrow" w="med" len="med"/>
          </a:ln>
        </p:spPr>
      </p:cxnSp>
      <p:cxnSp>
        <p:nvCxnSpPr>
          <p:cNvPr id="6173" name="Прямая со стрелкой 46"/>
          <p:cNvCxnSpPr>
            <a:cxnSpLocks noChangeShapeType="1"/>
          </p:cNvCxnSpPr>
          <p:nvPr/>
        </p:nvCxnSpPr>
        <p:spPr bwMode="auto">
          <a:xfrm rot="5400000" flipH="1" flipV="1">
            <a:off x="5574352" y="4687530"/>
            <a:ext cx="447554" cy="272347"/>
          </a:xfrm>
          <a:prstGeom prst="straightConnector1">
            <a:avLst/>
          </a:prstGeom>
          <a:noFill/>
          <a:ln w="38100" algn="ctr">
            <a:solidFill>
              <a:schemeClr val="accent1">
                <a:lumMod val="75000"/>
              </a:schemeClr>
            </a:solidFill>
            <a:prstDash val="solid"/>
            <a:round/>
            <a:headEnd type="arrow" w="med" len="med"/>
            <a:tailEnd type="arrow" w="med" len="med"/>
          </a:ln>
        </p:spPr>
      </p:cxnSp>
      <p:sp>
        <p:nvSpPr>
          <p:cNvPr id="6176" name="Прямоугольник 6"/>
          <p:cNvSpPr>
            <a:spLocks noChangeArrowheads="1"/>
          </p:cNvSpPr>
          <p:nvPr/>
        </p:nvSpPr>
        <p:spPr bwMode="auto">
          <a:xfrm>
            <a:off x="4229143" y="1318713"/>
            <a:ext cx="1308329" cy="1952473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 algn="ctr">
            <a:solidFill>
              <a:schemeClr val="accent6">
                <a:lumMod val="50000"/>
              </a:schemeClr>
            </a:solidFill>
            <a:round/>
            <a:headEnd/>
            <a:tailEnd/>
          </a:ln>
        </p:spPr>
        <p:txBody>
          <a:bodyPr wrap="none"/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200" smtClean="0">
              <a:solidFill>
                <a:srgbClr val="FFFFFF"/>
              </a:solidFill>
              <a:latin typeface="+mn-lt"/>
            </a:endParaRPr>
          </a:p>
        </p:txBody>
      </p:sp>
      <p:cxnSp>
        <p:nvCxnSpPr>
          <p:cNvPr id="6177" name="Прямая со стрелкой 32"/>
          <p:cNvCxnSpPr>
            <a:cxnSpLocks noChangeShapeType="1"/>
          </p:cNvCxnSpPr>
          <p:nvPr/>
        </p:nvCxnSpPr>
        <p:spPr bwMode="auto">
          <a:xfrm>
            <a:off x="5530314" y="1574940"/>
            <a:ext cx="389349" cy="0"/>
          </a:xfrm>
          <a:prstGeom prst="straightConnector1">
            <a:avLst/>
          </a:prstGeom>
          <a:noFill/>
          <a:ln w="57150" algn="ctr">
            <a:solidFill>
              <a:schemeClr val="accent6">
                <a:lumMod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8" name="Picture 14" descr="C:\Users\ОПП и РТИ\Desktop\флэш\Материалы по Воронежу\Генеральный план города\текстовая часть\Книга 1\Книга_1_лист_1_А4 копия_2008_1.jpg"/>
          <p:cNvPicPr>
            <a:picLocks noChangeAspect="1" noChangeArrowheads="1"/>
          </p:cNvPicPr>
          <p:nvPr/>
        </p:nvPicPr>
        <p:blipFill>
          <a:blip r:embed="rId2" cstate="print"/>
          <a:srcRect l="5263" t="1240" r="1754" b="2041"/>
          <a:stretch>
            <a:fillRect/>
          </a:stretch>
        </p:blipFill>
        <p:spPr bwMode="auto">
          <a:xfrm>
            <a:off x="4162023" y="1241100"/>
            <a:ext cx="1311192" cy="19524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" name="TextBox 21"/>
          <p:cNvSpPr txBox="1"/>
          <p:nvPr/>
        </p:nvSpPr>
        <p:spPr>
          <a:xfrm>
            <a:off x="4246546" y="1322471"/>
            <a:ext cx="1168719" cy="471782"/>
          </a:xfrm>
          <a:prstGeom prst="rect">
            <a:avLst/>
          </a:prstGeom>
          <a:solidFill>
            <a:schemeClr val="tx1">
              <a:lumMod val="95000"/>
            </a:schemeClr>
          </a:solidFill>
          <a:ln/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b="1" dirty="0">
                <a:solidFill>
                  <a:schemeClr val="bg1"/>
                </a:solidFill>
              </a:rPr>
              <a:t>Генеральный план  города </a:t>
            </a:r>
          </a:p>
        </p:txBody>
      </p:sp>
      <p:sp>
        <p:nvSpPr>
          <p:cNvPr id="71701" name="TextBox 29"/>
          <p:cNvSpPr txBox="1">
            <a:spLocks noChangeArrowheads="1"/>
          </p:cNvSpPr>
          <p:nvPr/>
        </p:nvSpPr>
        <p:spPr bwMode="auto">
          <a:xfrm>
            <a:off x="2545681" y="1773908"/>
            <a:ext cx="1338681" cy="276999"/>
          </a:xfrm>
          <a:prstGeom prst="rect">
            <a:avLst/>
          </a:prstGeom>
          <a:noFill/>
          <a:ln w="12700">
            <a:noFill/>
            <a:headEnd/>
            <a:tailEnd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b="1" dirty="0" smtClean="0">
                <a:solidFill>
                  <a:schemeClr val="bg1"/>
                </a:solidFill>
              </a:rPr>
              <a:t>КПРТИ</a:t>
            </a:r>
            <a:endParaRPr lang="ru-RU" sz="1200" b="1" dirty="0">
              <a:solidFill>
                <a:schemeClr val="bg1"/>
              </a:solidFill>
            </a:endParaRPr>
          </a:p>
        </p:txBody>
      </p:sp>
      <p:pic>
        <p:nvPicPr>
          <p:cNvPr id="71741" name="Picture 61" descr="http://www.likst.ru/images/shemi/elem_175_mini.jpg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 t="15120" b="1721"/>
          <a:stretch>
            <a:fillRect/>
          </a:stretch>
        </p:blipFill>
        <p:spPr bwMode="auto">
          <a:xfrm>
            <a:off x="2608963" y="2488684"/>
            <a:ext cx="1233648" cy="10415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43" name="Picture 63" descr="http://newslab.ru/images/news/263900/1.jpg"/>
          <p:cNvPicPr>
            <a:picLocks noChangeAspect="1" noChangeArrowheads="1"/>
          </p:cNvPicPr>
          <p:nvPr/>
        </p:nvPicPr>
        <p:blipFill>
          <a:blip r:embed="rId4" cstate="print">
            <a:lum contrast="10000"/>
          </a:blip>
          <a:srcRect r="14087" b="9524"/>
          <a:stretch>
            <a:fillRect/>
          </a:stretch>
        </p:blipFill>
        <p:spPr bwMode="auto">
          <a:xfrm>
            <a:off x="3705438" y="5232239"/>
            <a:ext cx="1732574" cy="13167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185" name="TextBox 13"/>
          <p:cNvSpPr txBox="1">
            <a:spLocks noChangeArrowheads="1"/>
          </p:cNvSpPr>
          <p:nvPr/>
        </p:nvSpPr>
        <p:spPr bwMode="auto">
          <a:xfrm>
            <a:off x="790843" y="2618453"/>
            <a:ext cx="1428569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1200" dirty="0" smtClean="0">
                <a:solidFill>
                  <a:srgbClr val="FFFFFF"/>
                </a:solidFill>
                <a:latin typeface="+mn-lt"/>
              </a:rPr>
              <a:t>Схема внешнего транспорта</a:t>
            </a:r>
          </a:p>
        </p:txBody>
      </p:sp>
      <p:cxnSp>
        <p:nvCxnSpPr>
          <p:cNvPr id="43" name="Прямая со стрелкой 42"/>
          <p:cNvCxnSpPr>
            <a:cxnSpLocks noChangeShapeType="1"/>
          </p:cNvCxnSpPr>
          <p:nvPr/>
        </p:nvCxnSpPr>
        <p:spPr bwMode="auto">
          <a:xfrm flipH="1" flipV="1">
            <a:off x="3121055" y="5131776"/>
            <a:ext cx="389349" cy="260521"/>
          </a:xfrm>
          <a:prstGeom prst="straightConnector1">
            <a:avLst/>
          </a:prstGeom>
          <a:noFill/>
          <a:ln w="38100" algn="ctr">
            <a:solidFill>
              <a:schemeClr val="accent1">
                <a:lumMod val="75000"/>
              </a:schemeClr>
            </a:solidFill>
            <a:prstDash val="solid"/>
            <a:round/>
            <a:headEnd type="arrow" w="med" len="med"/>
            <a:tailEnd type="arrow" w="med" len="med"/>
          </a:ln>
        </p:spPr>
      </p:cxnSp>
      <p:cxnSp>
        <p:nvCxnSpPr>
          <p:cNvPr id="50" name="Прямая со стрелкой 32"/>
          <p:cNvCxnSpPr>
            <a:cxnSpLocks noChangeShapeType="1"/>
          </p:cNvCxnSpPr>
          <p:nvPr/>
        </p:nvCxnSpPr>
        <p:spPr bwMode="auto">
          <a:xfrm flipV="1">
            <a:off x="5530314" y="3397152"/>
            <a:ext cx="0" cy="324935"/>
          </a:xfrm>
          <a:prstGeom prst="straightConnector1">
            <a:avLst/>
          </a:prstGeom>
          <a:noFill/>
          <a:ln w="57150" algn="ctr">
            <a:solidFill>
              <a:schemeClr val="bg1">
                <a:lumMod val="60000"/>
                <a:lumOff val="40000"/>
              </a:schemeClr>
            </a:solidFill>
            <a:round/>
            <a:headEnd/>
            <a:tailEnd/>
          </a:ln>
        </p:spPr>
      </p:cxnSp>
      <p:sp>
        <p:nvSpPr>
          <p:cNvPr id="45" name="Заголовок 1"/>
          <p:cNvSpPr txBox="1">
            <a:spLocks/>
          </p:cNvSpPr>
          <p:nvPr/>
        </p:nvSpPr>
        <p:spPr>
          <a:xfrm>
            <a:off x="1155802" y="109725"/>
            <a:ext cx="7730128" cy="863639"/>
          </a:xfrm>
          <a:prstGeom prst="rect">
            <a:avLst/>
          </a:prstGeom>
        </p:spPr>
        <p:txBody>
          <a:bodyPr/>
          <a:lstStyle/>
          <a:p>
            <a:pPr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kern="0" dirty="0" smtClean="0">
                <a:solidFill>
                  <a:srgbClr val="1F497D"/>
                </a:solidFill>
              </a:rPr>
              <a:t>Место и задачи КСОД в структуре документов транспортного планирования</a:t>
            </a:r>
          </a:p>
          <a:p>
            <a:pPr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kern="0" dirty="0" smtClean="0"/>
              <a:t>Целью разработки КСОД является повышение надежности и эффективности функционирования транспортной системы города (агломерации) на сетевом уровне (в </a:t>
            </a:r>
            <a:r>
              <a:rPr lang="ru-RU" sz="1600" kern="0" dirty="0" err="1" smtClean="0"/>
              <a:t>т.ч</a:t>
            </a:r>
            <a:r>
              <a:rPr lang="ru-RU" sz="1600" kern="0" dirty="0" smtClean="0"/>
              <a:t>.- «управление мобильностью»)</a:t>
            </a:r>
            <a:endParaRPr lang="ru-RU" sz="1600" kern="0" dirty="0"/>
          </a:p>
        </p:txBody>
      </p:sp>
      <p:sp>
        <p:nvSpPr>
          <p:cNvPr id="66" name="Номер слайда 6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7C44A-E43D-4BE7-ADC3-409E20575D05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370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5"/>
          <p:cNvSpPr txBox="1">
            <a:spLocks noChangeArrowheads="1"/>
          </p:cNvSpPr>
          <p:nvPr/>
        </p:nvSpPr>
        <p:spPr bwMode="auto">
          <a:xfrm>
            <a:off x="1155802" y="188913"/>
            <a:ext cx="7916761" cy="45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kern="0" dirty="0" smtClean="0">
                <a:solidFill>
                  <a:srgbClr val="1F497D"/>
                </a:solidFill>
              </a:rPr>
              <a:t>Основные  разделы  КСОД</a:t>
            </a:r>
            <a:endParaRPr lang="ru-RU" sz="2800" b="1" kern="0" dirty="0">
              <a:solidFill>
                <a:srgbClr val="1F497D"/>
              </a:solidFill>
            </a:endParaRPr>
          </a:p>
        </p:txBody>
      </p:sp>
      <p:sp>
        <p:nvSpPr>
          <p:cNvPr id="7179" name="TextBox 10"/>
          <p:cNvSpPr txBox="1">
            <a:spLocks noChangeArrowheads="1"/>
          </p:cNvSpPr>
          <p:nvPr/>
        </p:nvSpPr>
        <p:spPr bwMode="auto">
          <a:xfrm>
            <a:off x="159156" y="797357"/>
            <a:ext cx="3798367" cy="5961888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noAutofit/>
          </a:bodyPr>
          <a:lstStyle>
            <a:lvl1pPr marL="457200" indent="-45720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marL="0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ru-RU" altLang="ru-RU" sz="1800" b="1" i="1" u="sng" dirty="0" smtClean="0">
                <a:latin typeface="+mj-lt"/>
              </a:rPr>
              <a:t>Графические материалы:</a:t>
            </a:r>
          </a:p>
          <a:p>
            <a:pPr eaLnBrk="1" fontAlgn="base" hangingPunct="1">
              <a:spcBef>
                <a:spcPct val="0"/>
              </a:spcBef>
              <a:spcAft>
                <a:spcPts val="300"/>
              </a:spcAft>
              <a:buClrTx/>
              <a:buSzTx/>
              <a:buFontTx/>
              <a:buAutoNum type="arabicPeriod"/>
            </a:pPr>
            <a:r>
              <a:rPr lang="ru-RU" altLang="ru-RU" sz="1400" dirty="0" smtClean="0">
                <a:latin typeface="+mn-lt"/>
              </a:rPr>
              <a:t>Топографическая схема мероприятий КСОД;</a:t>
            </a:r>
          </a:p>
          <a:p>
            <a:pPr eaLnBrk="1" fontAlgn="base" hangingPunct="1">
              <a:spcBef>
                <a:spcPct val="0"/>
              </a:spcBef>
              <a:spcAft>
                <a:spcPts val="300"/>
              </a:spcAft>
              <a:buClrTx/>
              <a:buSzTx/>
              <a:buFontTx/>
              <a:buAutoNum type="arabicPeriod"/>
            </a:pPr>
            <a:r>
              <a:rPr lang="ru-RU" altLang="ru-RU" sz="1400" dirty="0" smtClean="0">
                <a:latin typeface="+mn-lt"/>
              </a:rPr>
              <a:t>Сетевая топографическая схема реализации мероприятий КСОД (по этапам);</a:t>
            </a:r>
          </a:p>
          <a:p>
            <a:pPr eaLnBrk="1" fontAlgn="base" hangingPunct="1">
              <a:spcBef>
                <a:spcPct val="0"/>
              </a:spcBef>
              <a:spcAft>
                <a:spcPts val="300"/>
              </a:spcAft>
              <a:buClrTx/>
              <a:buSzTx/>
              <a:buFontTx/>
              <a:buAutoNum type="arabicPeriod"/>
            </a:pPr>
            <a:r>
              <a:rPr lang="ru-RU" altLang="ru-RU" sz="1400" dirty="0" smtClean="0">
                <a:latin typeface="+mn-lt"/>
              </a:rPr>
              <a:t>Картограмма транспортного спроса населения;</a:t>
            </a:r>
          </a:p>
          <a:p>
            <a:pPr eaLnBrk="1" fontAlgn="base" hangingPunct="1">
              <a:spcBef>
                <a:spcPct val="0"/>
              </a:spcBef>
              <a:spcAft>
                <a:spcPts val="300"/>
              </a:spcAft>
              <a:buClrTx/>
              <a:buSzTx/>
              <a:buFontTx/>
              <a:buAutoNum type="arabicPeriod"/>
            </a:pPr>
            <a:r>
              <a:rPr lang="ru-RU" altLang="ru-RU" sz="1400" dirty="0" smtClean="0">
                <a:latin typeface="+mn-lt"/>
              </a:rPr>
              <a:t>Картограмма плотности транспортных потоков;</a:t>
            </a:r>
          </a:p>
          <a:p>
            <a:pPr eaLnBrk="1" fontAlgn="base" hangingPunct="1">
              <a:spcBef>
                <a:spcPct val="0"/>
              </a:spcBef>
              <a:spcAft>
                <a:spcPts val="300"/>
              </a:spcAft>
              <a:buClrTx/>
              <a:buSzTx/>
              <a:buFontTx/>
              <a:buAutoNum type="arabicPeriod"/>
            </a:pPr>
            <a:r>
              <a:rPr lang="ru-RU" altLang="ru-RU" sz="1400" dirty="0" smtClean="0">
                <a:latin typeface="+mn-lt"/>
              </a:rPr>
              <a:t> Картограмма пассажирских корреспонденций;</a:t>
            </a:r>
          </a:p>
          <a:p>
            <a:pPr eaLnBrk="1" fontAlgn="base" hangingPunct="1">
              <a:spcBef>
                <a:spcPct val="0"/>
              </a:spcBef>
              <a:spcAft>
                <a:spcPts val="300"/>
              </a:spcAft>
              <a:buClrTx/>
              <a:buSzTx/>
              <a:buFontTx/>
              <a:buAutoNum type="arabicPeriod"/>
            </a:pPr>
            <a:r>
              <a:rPr lang="ru-RU" altLang="ru-RU" sz="1400" dirty="0" smtClean="0">
                <a:latin typeface="+mn-lt"/>
              </a:rPr>
              <a:t>Картограмма интенсивности пешеходных потоков;</a:t>
            </a:r>
          </a:p>
          <a:p>
            <a:pPr eaLnBrk="1" fontAlgn="base" hangingPunct="1">
              <a:spcBef>
                <a:spcPct val="0"/>
              </a:spcBef>
              <a:spcAft>
                <a:spcPts val="300"/>
              </a:spcAft>
              <a:buClrTx/>
              <a:buSzTx/>
              <a:buFontTx/>
              <a:buAutoNum type="arabicPeriod"/>
            </a:pPr>
            <a:r>
              <a:rPr lang="ru-RU" altLang="ru-RU" sz="1400" dirty="0" smtClean="0">
                <a:latin typeface="+mn-lt"/>
              </a:rPr>
              <a:t>Схема основных маршрутов движения пешеходов в центральной части города;</a:t>
            </a:r>
          </a:p>
          <a:p>
            <a:pPr eaLnBrk="1" fontAlgn="base" hangingPunct="1">
              <a:spcBef>
                <a:spcPct val="0"/>
              </a:spcBef>
              <a:spcAft>
                <a:spcPts val="300"/>
              </a:spcAft>
              <a:buClrTx/>
              <a:buSzTx/>
              <a:buFontTx/>
              <a:buAutoNum type="arabicPeriod"/>
            </a:pPr>
            <a:r>
              <a:rPr lang="ru-RU" altLang="ru-RU" sz="1400" dirty="0" smtClean="0">
                <a:latin typeface="+mn-lt"/>
              </a:rPr>
              <a:t>Схема зон ограничения движения грузового автомобильного транспорта, и др.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111142" y="804025"/>
            <a:ext cx="4864608" cy="596253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b="1" i="1" u="sng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Мероприятия КСОД:</a:t>
            </a:r>
          </a:p>
          <a:p>
            <a:pPr marL="342900" indent="-342900" algn="just" fontAlgn="base">
              <a:spcBef>
                <a:spcPct val="0"/>
              </a:spcBef>
              <a:spcAft>
                <a:spcPct val="0"/>
              </a:spcAft>
              <a:buAutoNum type="arabicPeriod"/>
              <a:defRPr/>
            </a:pPr>
            <a:r>
              <a:rPr lang="ru-RU" sz="1400" dirty="0" smtClean="0">
                <a:solidFill>
                  <a:schemeClr val="tx1"/>
                </a:solidFill>
                <a:latin typeface="+mj-lt"/>
              </a:rPr>
              <a:t>Применение АСУДД и элементов ИТС;</a:t>
            </a:r>
          </a:p>
          <a:p>
            <a:pPr marL="342900" indent="-342900" algn="just" fontAlgn="base">
              <a:spcBef>
                <a:spcPct val="0"/>
              </a:spcBef>
              <a:spcAft>
                <a:spcPct val="0"/>
              </a:spcAft>
              <a:buAutoNum type="arabicPeriod"/>
              <a:defRPr/>
            </a:pPr>
            <a:r>
              <a:rPr lang="ru-RU" sz="1400" dirty="0" smtClean="0">
                <a:solidFill>
                  <a:schemeClr val="tx1"/>
                </a:solidFill>
                <a:latin typeface="+mj-lt"/>
              </a:rPr>
              <a:t>Организация движения маршрутного транспорта и обеспечения его приоритета;</a:t>
            </a:r>
            <a:endParaRPr lang="ru-RU" sz="1400" dirty="0">
              <a:solidFill>
                <a:schemeClr val="tx1"/>
              </a:solidFill>
              <a:latin typeface="+mj-lt"/>
            </a:endParaRPr>
          </a:p>
          <a:p>
            <a:pPr marL="342900" indent="-342900" algn="just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ru-RU" sz="1400" dirty="0" smtClean="0">
                <a:solidFill>
                  <a:schemeClr val="tx1"/>
                </a:solidFill>
                <a:latin typeface="+mj-lt"/>
              </a:rPr>
              <a:t>Локальная реконструкция улиц и иных объектов ОДД;</a:t>
            </a:r>
          </a:p>
          <a:p>
            <a:pPr marL="342900" indent="-342900" algn="just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ru-RU" sz="1400" dirty="0" smtClean="0">
                <a:solidFill>
                  <a:schemeClr val="tx1"/>
                </a:solidFill>
                <a:latin typeface="+mj-lt"/>
              </a:rPr>
              <a:t>Пропуск транзитных потоков и грузового транспорта;</a:t>
            </a:r>
            <a:endParaRPr lang="ru-RU" sz="1400" dirty="0">
              <a:solidFill>
                <a:schemeClr val="tx1"/>
              </a:solidFill>
              <a:latin typeface="+mj-lt"/>
            </a:endParaRPr>
          </a:p>
          <a:p>
            <a:pPr marL="342900" indent="-342900" algn="just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ru-RU" sz="1400" dirty="0" smtClean="0">
                <a:solidFill>
                  <a:schemeClr val="tx1"/>
                </a:solidFill>
                <a:latin typeface="+mj-lt"/>
              </a:rPr>
              <a:t>Ограничение въезда ТС на отдельные городские территории;</a:t>
            </a:r>
            <a:endParaRPr lang="ru-RU" sz="1400" dirty="0">
              <a:solidFill>
                <a:schemeClr val="tx1"/>
              </a:solidFill>
              <a:latin typeface="+mj-lt"/>
            </a:endParaRPr>
          </a:p>
          <a:p>
            <a:pPr marL="342900" indent="-342900" algn="just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ru-RU" sz="1400" dirty="0" err="1" smtClean="0">
                <a:solidFill>
                  <a:schemeClr val="tx1"/>
                </a:solidFill>
                <a:latin typeface="+mj-lt"/>
              </a:rPr>
              <a:t>Канализование</a:t>
            </a:r>
            <a:r>
              <a:rPr lang="ru-RU" sz="14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+mj-lt"/>
              </a:rPr>
              <a:t>движения </a:t>
            </a:r>
            <a:r>
              <a:rPr lang="ru-RU" sz="1400" dirty="0" smtClean="0">
                <a:solidFill>
                  <a:schemeClr val="tx1"/>
                </a:solidFill>
                <a:latin typeface="+mj-lt"/>
              </a:rPr>
              <a:t>транспорта;</a:t>
            </a:r>
            <a:endParaRPr lang="ru-RU" sz="1400" dirty="0">
              <a:solidFill>
                <a:schemeClr val="tx1"/>
              </a:solidFill>
              <a:latin typeface="+mj-lt"/>
            </a:endParaRPr>
          </a:p>
          <a:p>
            <a:pPr marL="342900" indent="-342900" algn="just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ru-RU" sz="1400" dirty="0" smtClean="0">
                <a:solidFill>
                  <a:schemeClr val="tx1"/>
                </a:solidFill>
                <a:latin typeface="+mj-lt"/>
              </a:rPr>
              <a:t>Совершенствование </a:t>
            </a:r>
            <a:r>
              <a:rPr lang="ru-RU" sz="1400" dirty="0">
                <a:solidFill>
                  <a:schemeClr val="tx1"/>
                </a:solidFill>
                <a:latin typeface="+mj-lt"/>
              </a:rPr>
              <a:t>светофорного </a:t>
            </a:r>
            <a:r>
              <a:rPr lang="ru-RU" sz="1400" dirty="0" err="1" smtClean="0">
                <a:solidFill>
                  <a:schemeClr val="tx1"/>
                </a:solidFill>
                <a:latin typeface="+mj-lt"/>
              </a:rPr>
              <a:t>регу-лирования</a:t>
            </a:r>
            <a:r>
              <a:rPr lang="ru-RU" sz="1400" dirty="0" smtClean="0">
                <a:solidFill>
                  <a:schemeClr val="tx1"/>
                </a:solidFill>
                <a:latin typeface="+mj-lt"/>
              </a:rPr>
              <a:t>;</a:t>
            </a:r>
          </a:p>
          <a:p>
            <a:pPr marL="342900" indent="-342900" algn="just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ru-RU" sz="1400" dirty="0" smtClean="0">
                <a:solidFill>
                  <a:schemeClr val="tx1"/>
                </a:solidFill>
                <a:latin typeface="+mj-lt"/>
              </a:rPr>
              <a:t>Организация движения пешеходов и велосипедистов, создание пешеходных зон;</a:t>
            </a:r>
            <a:endParaRPr lang="ru-RU" sz="1400" dirty="0">
              <a:solidFill>
                <a:schemeClr val="tx1"/>
              </a:solidFill>
              <a:latin typeface="+mj-lt"/>
            </a:endParaRPr>
          </a:p>
          <a:p>
            <a:pPr marL="342900" indent="-342900" algn="just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ru-RU" sz="1400" dirty="0" smtClean="0">
                <a:solidFill>
                  <a:schemeClr val="tx1"/>
                </a:solidFill>
                <a:latin typeface="+mj-lt"/>
              </a:rPr>
              <a:t>Оптимизация </a:t>
            </a:r>
            <a:r>
              <a:rPr lang="ru-RU" sz="1400" dirty="0">
                <a:solidFill>
                  <a:schemeClr val="tx1"/>
                </a:solidFill>
                <a:latin typeface="+mj-lt"/>
              </a:rPr>
              <a:t>размещения пешеходных </a:t>
            </a:r>
            <a:r>
              <a:rPr lang="ru-RU" sz="1400" dirty="0" smtClean="0">
                <a:solidFill>
                  <a:schemeClr val="tx1"/>
                </a:solidFill>
                <a:latin typeface="+mj-lt"/>
              </a:rPr>
              <a:t>переходов;</a:t>
            </a:r>
            <a:endParaRPr lang="ru-RU" sz="1400" dirty="0">
              <a:solidFill>
                <a:schemeClr val="tx1"/>
              </a:solidFill>
              <a:latin typeface="+mj-lt"/>
            </a:endParaRPr>
          </a:p>
          <a:p>
            <a:pPr marL="342900" indent="-342900" algn="just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ru-RU" sz="1400" dirty="0" smtClean="0">
                <a:solidFill>
                  <a:schemeClr val="tx1"/>
                </a:solidFill>
                <a:latin typeface="+mj-lt"/>
              </a:rPr>
              <a:t>Оптимизация </a:t>
            </a:r>
            <a:r>
              <a:rPr lang="ru-RU" sz="1400" dirty="0">
                <a:solidFill>
                  <a:schemeClr val="tx1"/>
                </a:solidFill>
                <a:latin typeface="+mj-lt"/>
              </a:rPr>
              <a:t>размещения остановочных </a:t>
            </a:r>
            <a:r>
              <a:rPr lang="ru-RU" sz="1400" dirty="0" smtClean="0">
                <a:solidFill>
                  <a:schemeClr val="tx1"/>
                </a:solidFill>
                <a:latin typeface="+mj-lt"/>
              </a:rPr>
              <a:t>пунктов;</a:t>
            </a:r>
            <a:endParaRPr lang="ru-RU" sz="1400" dirty="0">
              <a:solidFill>
                <a:schemeClr val="tx1"/>
              </a:solidFill>
              <a:latin typeface="+mj-lt"/>
            </a:endParaRPr>
          </a:p>
          <a:p>
            <a:pPr marL="342900" indent="-342900" algn="just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ru-RU" sz="1400" dirty="0" smtClean="0">
                <a:solidFill>
                  <a:schemeClr val="tx1"/>
                </a:solidFill>
                <a:latin typeface="+mj-lt"/>
              </a:rPr>
              <a:t>Оптимизация </a:t>
            </a:r>
            <a:r>
              <a:rPr lang="ru-RU" sz="1400" dirty="0">
                <a:solidFill>
                  <a:schemeClr val="tx1"/>
                </a:solidFill>
                <a:latin typeface="+mj-lt"/>
              </a:rPr>
              <a:t>скоростного </a:t>
            </a:r>
            <a:r>
              <a:rPr lang="ru-RU" sz="1400" dirty="0" smtClean="0">
                <a:solidFill>
                  <a:schemeClr val="tx1"/>
                </a:solidFill>
                <a:latin typeface="+mj-lt"/>
              </a:rPr>
              <a:t>режима;</a:t>
            </a:r>
            <a:endParaRPr lang="ru-RU" sz="1400" dirty="0">
              <a:solidFill>
                <a:schemeClr val="tx1"/>
              </a:solidFill>
              <a:latin typeface="+mj-lt"/>
            </a:endParaRPr>
          </a:p>
          <a:p>
            <a:pPr marL="342900" indent="-342900" algn="just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ru-RU" sz="1400" dirty="0" smtClean="0">
                <a:solidFill>
                  <a:schemeClr val="tx1"/>
                </a:solidFill>
                <a:latin typeface="+mj-lt"/>
              </a:rPr>
              <a:t>Организация маршрутного ориентирования;</a:t>
            </a:r>
          </a:p>
          <a:p>
            <a:pPr marL="342900" indent="-342900" algn="just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ru-RU" sz="1400" dirty="0" smtClean="0">
                <a:solidFill>
                  <a:schemeClr val="tx1"/>
                </a:solidFill>
                <a:latin typeface="+mj-lt"/>
              </a:rPr>
              <a:t>Реконструкция </a:t>
            </a:r>
            <a:r>
              <a:rPr lang="ru-RU" sz="1400" dirty="0">
                <a:solidFill>
                  <a:schemeClr val="tx1"/>
                </a:solidFill>
                <a:latin typeface="+mj-lt"/>
              </a:rPr>
              <a:t>транспортных </a:t>
            </a:r>
            <a:r>
              <a:rPr lang="ru-RU" sz="1400" dirty="0" smtClean="0">
                <a:solidFill>
                  <a:schemeClr val="tx1"/>
                </a:solidFill>
                <a:latin typeface="+mj-lt"/>
              </a:rPr>
              <a:t>развязок;</a:t>
            </a:r>
          </a:p>
          <a:p>
            <a:pPr marL="342900" indent="-342900" algn="just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ru-RU" sz="1400" dirty="0" smtClean="0">
                <a:solidFill>
                  <a:schemeClr val="tx1"/>
                </a:solidFill>
                <a:latin typeface="+mj-lt"/>
              </a:rPr>
              <a:t>Организация работы парковочного пространства;  </a:t>
            </a:r>
          </a:p>
          <a:p>
            <a:pPr marL="342900" indent="-342900" algn="just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ru-RU" sz="1400" dirty="0" smtClean="0">
                <a:solidFill>
                  <a:schemeClr val="tx1"/>
                </a:solidFill>
                <a:latin typeface="+mj-lt"/>
              </a:rPr>
              <a:t>Организация мониторинга ДД,  и др.</a:t>
            </a:r>
            <a:endParaRPr lang="ru-RU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7C44A-E43D-4BE7-ADC3-409E20575D05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080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124744"/>
            <a:ext cx="8640960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1. </a:t>
            </a:r>
            <a:r>
              <a:rPr lang="ru-RU" sz="1400" b="1" dirty="0"/>
              <a:t>Основная литература</a:t>
            </a:r>
            <a:r>
              <a:rPr lang="ru-RU" sz="1400" dirty="0"/>
              <a:t>: 1. Косцов А.В. и др. Транспортная планировка городов. Учебное пособие. М.-2018г. -300с.; 2. Федотов Г.А., Поспелов П.И. Изыскание и проектирование автомобильных дорог. М:, «Академия» 2018 г.- 465 с.; 3. Градостроительство. Планировка и застройка городских и сельских поселений СНиП РК 3.01-01-2008, Астана, 2008; 4. Градостроительство. Планировка и застройка городских и сельских населенных пунктов. СН РК 3.01-01-2013; 5. Градостроительство. Планировка и застройка городских и сельских населенных пунктов. СП РК 3.01-101-2013; 6. </a:t>
            </a:r>
            <a:r>
              <a:rPr lang="ru-RU" sz="1400" dirty="0" err="1"/>
              <a:t>Сильянов</a:t>
            </a:r>
            <a:r>
              <a:rPr lang="ru-RU" sz="1400" dirty="0"/>
              <a:t> В.В., Домке Э.Р. Транспортно-эксплуатационные качества автомобильных дорог и городских улиц. Учебник для студентов вузов. 2-е изд. –</a:t>
            </a:r>
            <a:r>
              <a:rPr lang="ru-RU" sz="1400" dirty="0" err="1"/>
              <a:t>М.Академия</a:t>
            </a:r>
            <a:r>
              <a:rPr lang="ru-RU" sz="1400" dirty="0"/>
              <a:t>, 2008. – 352 с.;</a:t>
            </a:r>
          </a:p>
          <a:p>
            <a:r>
              <a:rPr lang="ru-RU" sz="1400" dirty="0"/>
              <a:t> </a:t>
            </a:r>
          </a:p>
          <a:p>
            <a:r>
              <a:rPr lang="ru-RU" sz="1400" b="1" dirty="0" smtClean="0"/>
              <a:t> </a:t>
            </a:r>
            <a:r>
              <a:rPr lang="ru-RU" sz="1400" b="1" dirty="0" err="1"/>
              <a:t>Қосымша</a:t>
            </a:r>
            <a:r>
              <a:rPr lang="ru-RU" sz="1400" b="1" dirty="0"/>
              <a:t> </a:t>
            </a:r>
            <a:r>
              <a:rPr lang="ru-RU" sz="1400" b="1" dirty="0" err="1"/>
              <a:t>әдебиеттер</a:t>
            </a:r>
            <a:endParaRPr lang="ru-RU" sz="1400" dirty="0"/>
          </a:p>
          <a:p>
            <a:r>
              <a:rPr lang="ru-RU" sz="1400" dirty="0"/>
              <a:t> </a:t>
            </a:r>
          </a:p>
          <a:p>
            <a:r>
              <a:rPr lang="ru-RU" sz="1400" dirty="0"/>
              <a:t>1. 7. Гуревич и др. Справочник проектировщика городских дорог. М., </a:t>
            </a:r>
            <a:r>
              <a:rPr lang="ru-RU" sz="1400" dirty="0" err="1"/>
              <a:t>Стройиздат</a:t>
            </a:r>
            <a:r>
              <a:rPr lang="ru-RU" sz="1400" dirty="0"/>
              <a:t>. 1968. 8. </a:t>
            </a:r>
            <a:r>
              <a:rPr lang="ru-RU" sz="1400" dirty="0" err="1"/>
              <a:t>Гохман</a:t>
            </a:r>
            <a:r>
              <a:rPr lang="ru-RU" sz="1400" dirty="0"/>
              <a:t> В.А. и др. Пересечение и примыкание автомобильных дорог: М., высшая школа, 1989. - 319 с. 9. Меркулов Е.А. Городские дороги. Учебник для вузов. М., «Высшая школа», 1973.-456с. 10. Меркулов Е.А. и др. Примеры проектирования дорог и сетей пассажирского транспорта в городах. М., «Высшая школа», 1962. – 265 с. 11. </a:t>
            </a:r>
            <a:r>
              <a:rPr lang="ru-RU" sz="1400" dirty="0" err="1"/>
              <a:t>Милашечкин</a:t>
            </a:r>
            <a:r>
              <a:rPr lang="ru-RU" sz="1400" dirty="0"/>
              <a:t> А.А. и др. Узлы автомобильных дорог. М., «Транспорт», 1966. – 366с. 12. Меркулов Е.А. и др. Сборник конструкций городских дорог. М., </a:t>
            </a:r>
            <a:r>
              <a:rPr lang="ru-RU" sz="1400" dirty="0" err="1"/>
              <a:t>Стройиздат</a:t>
            </a:r>
            <a:r>
              <a:rPr lang="ru-RU" sz="1400" dirty="0"/>
              <a:t>, 1967. – 186 с. 13. Озеленение населенных мест: Справочник /Ерохин Г.П. и др., М., «Высшая школа», 1974. – 123 с. 14. </a:t>
            </a:r>
            <a:r>
              <a:rPr lang="ru-RU" sz="1400" dirty="0" err="1"/>
              <a:t>Орнатский</a:t>
            </a:r>
            <a:r>
              <a:rPr lang="ru-RU" sz="1400" dirty="0"/>
              <a:t> Н.П. Проектирование городских скоростных дорог. М., «Высшая школа», 1974.- 123 с. 15. Информационно – аналитический журнал «Автомобильные дороги» ЗАО «Издательство «Дороги», Москва, комитет по печати РФ, ежемесячник.»</a:t>
            </a:r>
          </a:p>
        </p:txBody>
      </p:sp>
    </p:spTree>
    <p:extLst>
      <p:ext uri="{BB962C8B-B14F-4D97-AF65-F5344CB8AC3E}">
        <p14:creationId xmlns:p14="http://schemas.microsoft.com/office/powerpoint/2010/main" val="115941847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3099</TotalTime>
  <Words>1527</Words>
  <Application>Microsoft Office PowerPoint</Application>
  <PresentationFormat>Экран (4:3)</PresentationFormat>
  <Paragraphs>223</Paragraphs>
  <Slides>15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4" baseType="lpstr">
      <vt:lpstr>SimSun</vt:lpstr>
      <vt:lpstr>Arial</vt:lpstr>
      <vt:lpstr>Calibri</vt:lpstr>
      <vt:lpstr>Century Gothic</vt:lpstr>
      <vt:lpstr>font293</vt:lpstr>
      <vt:lpstr>Times New Roman</vt:lpstr>
      <vt:lpstr>Wingdings</vt:lpstr>
      <vt:lpstr>Wingdings 3</vt:lpstr>
      <vt:lpstr>Легкий дым</vt:lpstr>
      <vt:lpstr>Транспортное планирование городов</vt:lpstr>
      <vt:lpstr>Тема 1. Лекция 1  Основные тенденции в дорожном планировании</vt:lpstr>
      <vt:lpstr>Презентация PowerPoint</vt:lpstr>
      <vt:lpstr>Презентация PowerPoint</vt:lpstr>
      <vt:lpstr>Факторы, определяющие уровень загруженности городских УДС</vt:lpstr>
      <vt:lpstr>Презентация PowerPoint</vt:lpstr>
      <vt:lpstr>Основные направления государственного регулирования в сфере ОДД и сбалансированного развития территориальных транспортных систем </vt:lpstr>
      <vt:lpstr>Презентация PowerPoint</vt:lpstr>
      <vt:lpstr>Презентация PowerPoint</vt:lpstr>
      <vt:lpstr>Презентация PowerPoint</vt:lpstr>
      <vt:lpstr>Формирование системы документов в сфере территориального транспортного планирования и организации дорожного движения в городах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Условия Эксплуатации дорожных конструкций</dc:title>
  <dc:creator>svkube</dc:creator>
  <cp:lastModifiedBy>Asus</cp:lastModifiedBy>
  <cp:revision>84</cp:revision>
  <dcterms:created xsi:type="dcterms:W3CDTF">2014-09-03T06:40:38Z</dcterms:created>
  <dcterms:modified xsi:type="dcterms:W3CDTF">2022-03-04T12:34:46Z</dcterms:modified>
</cp:coreProperties>
</file>